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28" r:id="rId3"/>
    <p:sldId id="261" r:id="rId4"/>
    <p:sldId id="262" r:id="rId5"/>
    <p:sldId id="260" r:id="rId6"/>
    <p:sldId id="263" r:id="rId7"/>
    <p:sldId id="264" r:id="rId8"/>
    <p:sldId id="265" r:id="rId9"/>
    <p:sldId id="268" r:id="rId10"/>
    <p:sldId id="269" r:id="rId11"/>
    <p:sldId id="281" r:id="rId12"/>
    <p:sldId id="278" r:id="rId13"/>
    <p:sldId id="267" r:id="rId14"/>
    <p:sldId id="266" r:id="rId15"/>
    <p:sldId id="279" r:id="rId16"/>
    <p:sldId id="287" r:id="rId17"/>
    <p:sldId id="329" r:id="rId18"/>
    <p:sldId id="332" r:id="rId19"/>
    <p:sldId id="334" r:id="rId20"/>
    <p:sldId id="333" r:id="rId21"/>
    <p:sldId id="331" r:id="rId22"/>
    <p:sldId id="330" r:id="rId23"/>
    <p:sldId id="338" r:id="rId24"/>
    <p:sldId id="290" r:id="rId25"/>
    <p:sldId id="292" r:id="rId26"/>
    <p:sldId id="293" r:id="rId27"/>
    <p:sldId id="298" r:id="rId28"/>
    <p:sldId id="312" r:id="rId29"/>
    <p:sldId id="299" r:id="rId30"/>
    <p:sldId id="300" r:id="rId31"/>
    <p:sldId id="337" r:id="rId32"/>
    <p:sldId id="306" r:id="rId33"/>
  </p:sldIdLst>
  <p:sldSz cx="9144000" cy="6858000" type="screen4x3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orsiva" charset="0"/>
      <p:regular r:id="rId39"/>
      <p:bold r:id="rId40"/>
      <p:italic r:id="rId41"/>
      <p:boldItalic r:id="rId42"/>
    </p:embeddedFont>
    <p:embeddedFont>
      <p:font typeface="Arimo" charset="0"/>
      <p:regular r:id="rId43"/>
      <p:bold r:id="rId44"/>
      <p:italic r:id="rId45"/>
      <p:boldItalic r:id="rId46"/>
    </p:embeddedFont>
    <p:embeddedFont>
      <p:font typeface="Georgia" pitchFamily="18" charset="0"/>
      <p:regular r:id="rId47"/>
      <p:bold r:id="rId48"/>
      <p:italic r:id="rId49"/>
      <p:boldItalic r:id="rId50"/>
    </p:embeddedFont>
    <p:embeddedFont>
      <p:font typeface="Cambria" pitchFamily="18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7" roundtripDataSignature="AMtx7mhhqYbq+HlaQrO9QN4kEsmT3Omo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84556344-3776-4A1C-9F10-86E8BCFB8204}">
  <a:tblStyle styleId="{84556344-3776-4A1C-9F10-86E8BCFB82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E71532-EF51-46E9-A993-35381D1DA58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EC4561-8BD4-451A-999C-CFF87D881EDE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3CE919-FE2D-48C0-B0B6-679DD19A808B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1F5"/>
          </a:solidFill>
        </a:fill>
      </a:tcStyle>
    </a:wholeTbl>
    <a:band1H>
      <a:tcTxStyle/>
      <a:tcStyle>
        <a:tcBdr/>
        <a:fill>
          <a:solidFill>
            <a:srgbClr val="CEE2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E2EA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F1F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8F1F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87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90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err="1">
                <a:latin typeface="Georgia" pitchFamily="18" charset="0"/>
              </a:rPr>
              <a:t>Середній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кількісний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показник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рівня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навчальних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досягнень</a:t>
            </a:r>
            <a:r>
              <a:rPr lang="ru-RU" sz="2400" dirty="0">
                <a:latin typeface="Georgia" pitchFamily="18" charset="0"/>
              </a:rPr>
              <a:t>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кількісний показник рівня навчальних досягнень </c:v>
                </c:pt>
              </c:strCache>
            </c:strRef>
          </c:tx>
          <c:explosion val="23"/>
          <c:dLbls>
            <c:dLbl>
              <c:idx val="0"/>
              <c:layout>
                <c:manualLayout>
                  <c:x val="6.4906186894266651E-2"/>
                  <c:y val="5.7873275388015399E-3"/>
                </c:manualLayout>
              </c:layout>
              <c:tx>
                <c:rich>
                  <a:bodyPr/>
                  <a:lstStyle/>
                  <a:p>
                    <a:r>
                      <a:rPr lang="uk-UA" sz="1400" dirty="0">
                        <a:latin typeface="Georgia" pitchFamily="18" charset="0"/>
                      </a:rPr>
                      <a:t>Високий </a:t>
                    </a:r>
                    <a:r>
                      <a:rPr lang="uk-UA" sz="1400" dirty="0" smtClean="0">
                        <a:latin typeface="Georgia" pitchFamily="18" charset="0"/>
                      </a:rPr>
                      <a:t>рівень  </a:t>
                    </a:r>
                    <a:r>
                      <a:rPr lang="uk-UA" sz="1400" dirty="0">
                        <a:latin typeface="Georgia" pitchFamily="18" charset="0"/>
                      </a:rPr>
                      <a:t>- 15 учнів 
22%</a:t>
                    </a:r>
                    <a:endParaRPr lang="uk-UA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20222386264216974"/>
                  <c:y val="-0.12986026916325336"/>
                </c:manualLayout>
              </c:layout>
              <c:tx>
                <c:rich>
                  <a:bodyPr/>
                  <a:lstStyle/>
                  <a:p>
                    <a:r>
                      <a:rPr lang="uk-UA" sz="1400">
                        <a:latin typeface="Georgia" pitchFamily="18" charset="0"/>
                      </a:rPr>
                      <a:t>Достатній рівень - 14 учнів 
21%</a:t>
                    </a:r>
                    <a:endParaRPr lang="uk-UA" sz="110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sz="1400">
                        <a:latin typeface="Georgia" pitchFamily="18" charset="0"/>
                      </a:rPr>
                      <a:t>Середній рівень - 37 учнів 
54%</a:t>
                    </a:r>
                    <a:endParaRPr lang="uk-UA" sz="140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6993219597550305"/>
                  <c:y val="0.11682059684025746"/>
                </c:manualLayout>
              </c:layout>
              <c:tx>
                <c:rich>
                  <a:bodyPr/>
                  <a:lstStyle/>
                  <a:p>
                    <a:r>
                      <a:rPr lang="uk-UA" sz="1400">
                        <a:latin typeface="Georgia" pitchFamily="18" charset="0"/>
                      </a:rPr>
                      <a:t>Початковий рівень - 2 учні 
3%</a:t>
                    </a:r>
                    <a:endParaRPr lang="uk-UA" sz="120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>
                    <a:latin typeface="Georgia" pitchFamily="18" charset="0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Високий рівень - 15 учнів </c:v>
                </c:pt>
                <c:pt idx="1">
                  <c:v>Достатній рівень - 14 учнів </c:v>
                </c:pt>
                <c:pt idx="2">
                  <c:v>Середній рівень - 37 учнів </c:v>
                </c:pt>
                <c:pt idx="3">
                  <c:v>Початковий рівень - 2 учні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14</c:v>
                </c:pt>
                <c:pt idx="2">
                  <c:v>37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088549868766406"/>
          <c:y val="3.0634099890915884E-2"/>
        </c:manualLayout>
      </c:layout>
      <c:overlay val="0"/>
      <c:txPr>
        <a:bodyPr/>
        <a:lstStyle/>
        <a:p>
          <a:pPr>
            <a:defRPr sz="2800"/>
          </a:pPr>
          <a:endParaRPr lang="uk-UA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Школа І ступеня 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9106496062992126"/>
                  <c:y val="8.1053820458197812E-2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Високий </a:t>
                    </a:r>
                    <a:r>
                      <a:rPr lang="uk-UA" sz="2000" dirty="0" smtClean="0">
                        <a:latin typeface="Times New Roman" pitchFamily="18" charset="0"/>
                        <a:cs typeface="Times New Roman" pitchFamily="18" charset="0"/>
                      </a:rPr>
                      <a:t>рівень</a:t>
                    </a:r>
                    <a:r>
                      <a:rPr lang="uk-UA" sz="2000" baseline="0" dirty="0" smtClean="0">
                        <a:latin typeface="Times New Roman" pitchFamily="18" charset="0"/>
                        <a:cs typeface="Times New Roman" pitchFamily="18" charset="0"/>
                      </a:rPr>
                      <a:t>  8 </a:t>
                    </a:r>
                    <a:r>
                      <a:rPr lang="uk-UA" sz="2000" baseline="0" dirty="0">
                        <a:latin typeface="Times New Roman" pitchFamily="18" charset="0"/>
                        <a:cs typeface="Times New Roman" pitchFamily="18" charset="0"/>
                      </a:rPr>
                      <a:t>учнів</a:t>
                    </a:r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
26%</a:t>
                    </a:r>
                    <a:endParaRPr lang="uk-UA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459142607174102"/>
                  <c:y val="-0.25281185226088376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Достатній рівень </a:t>
                    </a:r>
                    <a:r>
                      <a:rPr lang="uk-UA" sz="20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lang="uk-UA" sz="20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8 учнів
26%</a:t>
                    </a:r>
                    <a:endParaRPr lang="uk-UA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Середній рівень </a:t>
                    </a:r>
                  </a:p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 14 учнів 
45%</a:t>
                    </a:r>
                    <a:endParaRPr lang="uk-UA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4795723972003497"/>
                  <c:y val="3.3579686418888567E-2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Початковий рівень </a:t>
                    </a:r>
                    <a:r>
                      <a:rPr lang="uk-UA" sz="20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lang="uk-UA" sz="20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1 учень
3%</a:t>
                    </a:r>
                    <a:endParaRPr lang="uk-UA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25.8</c:v>
                </c:pt>
                <c:pt idx="1">
                  <c:v>25.8</c:v>
                </c:pt>
                <c:pt idx="2">
                  <c:v>45.2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uk-UA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Школа ІІ ступеня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7549595363079615"/>
                  <c:y val="-1.4403199600049994E-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2870370370370369E-2"/>
                  <c:y val="0.23065866766654169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2867736585010207"/>
                  <c:y val="-0.23400481189851269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Times New Roman" pitchFamily="18" charset="0"/>
                      <a:cs typeface="Times New Roman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9643186816741773"/>
                  <c:y val="3.7875587065661381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uk-UA" sz="2000"/>
                      <a:t>Початковий рівень 1 учень 
3%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Високий рівень 7 учнів</c:v>
                </c:pt>
                <c:pt idx="1">
                  <c:v>Достатній рівень 6 учнів</c:v>
                </c:pt>
                <c:pt idx="2">
                  <c:v>Середній рівень 23 учні</c:v>
                </c:pt>
                <c:pt idx="3">
                  <c:v>Початковий рівень 1 учень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18.899999999999999</c:v>
                </c:pt>
                <c:pt idx="1">
                  <c:v>16.3</c:v>
                </c:pt>
                <c:pt idx="2">
                  <c:v>62.1</c:v>
                </c:pt>
                <c:pt idx="3">
                  <c:v>2.7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4978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9" name="Google Shape;89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pic137-bi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51520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57158" y="5140036"/>
            <a:ext cx="8572560" cy="162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orsiva"/>
              <a:buNone/>
            </a:pPr>
            <a: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Звіт директора </a:t>
            </a:r>
            <a:b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</a:br>
            <a:r>
              <a:rPr lang="uk-UA" sz="3600" b="1" i="0" u="none" strike="noStrike" cap="none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Стовпинської </a:t>
            </a:r>
            <a: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ЗОШ </a:t>
            </a:r>
            <a:r>
              <a:rPr lang="uk-UA" sz="3600" b="1" i="0" u="none" strike="noStrike" cap="none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І-ІІ ступенів  </a:t>
            </a:r>
            <a: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/>
            </a:r>
            <a:b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</a:br>
            <a:r>
              <a:rPr lang="uk-UA" sz="36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uk-UA" sz="3600" b="1" i="0" u="none" strike="noStrike" cap="none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КОВАЛЬЧУК Галини Сергіївни</a:t>
            </a:r>
            <a:endParaRPr sz="4000" b="1" i="0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0"/>
            <a:ext cx="9144000" cy="501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3" name="Google Shape;213;p14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214" name="Google Shape;214;p14"/>
          <p:cNvSpPr txBox="1"/>
          <p:nvPr/>
        </p:nvSpPr>
        <p:spPr>
          <a:xfrm>
            <a:off x="251520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C00000"/>
              </a:buClr>
              <a:buSzPct val="100000"/>
            </a:pPr>
            <a:r>
              <a:rPr lang="uk-UA" sz="36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Методична рада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siva"/>
              <a:buNone/>
            </a:pPr>
            <a:r>
              <a:rPr lang="uk-UA" sz="3600" b="1" i="0" u="none" strike="noStrike" cap="none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Стовпинської ЗОШ І-ІІ ступенів</a:t>
            </a:r>
            <a:endParaRPr sz="3600" dirty="0">
              <a:latin typeface="Georgia" pitchFamily="18" charset="0"/>
            </a:endParaRPr>
          </a:p>
        </p:txBody>
      </p:sp>
      <p:grpSp>
        <p:nvGrpSpPr>
          <p:cNvPr id="215" name="Google Shape;215;p14"/>
          <p:cNvGrpSpPr/>
          <p:nvPr/>
        </p:nvGrpSpPr>
        <p:grpSpPr>
          <a:xfrm>
            <a:off x="0" y="1452150"/>
            <a:ext cx="9144000" cy="4720845"/>
            <a:chOff x="0" y="158416"/>
            <a:chExt cx="9144000" cy="4720845"/>
          </a:xfrm>
        </p:grpSpPr>
        <p:sp>
          <p:nvSpPr>
            <p:cNvPr id="216" name="Google Shape;216;p14"/>
            <p:cNvSpPr/>
            <p:nvPr/>
          </p:nvSpPr>
          <p:spPr>
            <a:xfrm>
              <a:off x="0" y="158416"/>
              <a:ext cx="9144000" cy="835296"/>
            </a:xfrm>
            <a:prstGeom prst="rect">
              <a:avLst/>
            </a:prstGeom>
            <a:gradFill>
              <a:gsLst>
                <a:gs pos="0">
                  <a:srgbClr val="FFA29F"/>
                </a:gs>
                <a:gs pos="35000">
                  <a:srgbClr val="FBC0BD"/>
                </a:gs>
                <a:gs pos="100000">
                  <a:srgbClr val="FFE4E4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0" y="158416"/>
              <a:ext cx="9144000" cy="835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0" y="4536503"/>
              <a:ext cx="9144000" cy="342758"/>
            </a:xfrm>
            <a:prstGeom prst="rect">
              <a:avLst/>
            </a:prstGeom>
            <a:gradFill>
              <a:gsLst>
                <a:gs pos="0">
                  <a:srgbClr val="FFA29F"/>
                </a:gs>
                <a:gs pos="35000">
                  <a:srgbClr val="FBC0BD"/>
                </a:gs>
                <a:gs pos="100000">
                  <a:srgbClr val="FFE4E4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60218" y="1618927"/>
            <a:ext cx="8645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Georgia" pitchFamily="18" charset="0"/>
              </a:rPr>
              <a:t>4 </a:t>
            </a:r>
            <a:r>
              <a:rPr lang="uk-UA" sz="2800" dirty="0" smtClean="0">
                <a:latin typeface="Georgia" pitchFamily="18" charset="0"/>
              </a:rPr>
              <a:t>методичних </a:t>
            </a:r>
            <a:r>
              <a:rPr lang="uk-UA" sz="2800" dirty="0">
                <a:latin typeface="Georgia" pitchFamily="18" charset="0"/>
              </a:rPr>
              <a:t>об’єднання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0218" y="2738867"/>
            <a:ext cx="2230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методичне об’єднання вчителів початкових класів (</a:t>
            </a:r>
            <a:r>
              <a:rPr lang="uk-UA" sz="2400" i="1" dirty="0">
                <a:latin typeface="Georgia" pitchFamily="18" charset="0"/>
              </a:rPr>
              <a:t>керівник Фещук Р.Ю</a:t>
            </a:r>
            <a:r>
              <a:rPr lang="uk-UA" sz="2400" dirty="0">
                <a:latin typeface="Georgia" pitchFamily="18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1596" y="2738867"/>
            <a:ext cx="24052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методичне об’єднання вчителів природничо-математичного циклу (</a:t>
            </a:r>
            <a:r>
              <a:rPr lang="uk-UA" sz="2400" i="1" dirty="0">
                <a:latin typeface="Georgia" pitchFamily="18" charset="0"/>
              </a:rPr>
              <a:t>керівник Гажаман О.В.</a:t>
            </a:r>
            <a:r>
              <a:rPr lang="uk-UA" sz="2400" dirty="0">
                <a:latin typeface="Georgia" pitchFamily="18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759104" y="2738868"/>
            <a:ext cx="1981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методичне об’єднання вчителів суспільно-гуманітарного циклу (</a:t>
            </a:r>
            <a:r>
              <a:rPr lang="uk-UA" sz="2400" i="1" dirty="0">
                <a:latin typeface="Georgia" pitchFamily="18" charset="0"/>
              </a:rPr>
              <a:t>керівник Сорока Р.В</a:t>
            </a:r>
            <a:r>
              <a:rPr lang="uk-UA" sz="2400" dirty="0">
                <a:latin typeface="Georgia" pitchFamily="18" charset="0"/>
              </a:rPr>
              <a:t>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54297" y="2738867"/>
            <a:ext cx="2417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методичне об’єднання класних керівників (</a:t>
            </a:r>
            <a:r>
              <a:rPr lang="uk-UA" sz="2400" i="1" dirty="0">
                <a:latin typeface="Georgia" pitchFamily="18" charset="0"/>
              </a:rPr>
              <a:t>керівник Стрелюк Т.М</a:t>
            </a:r>
            <a:r>
              <a:rPr lang="uk-UA" sz="2400" dirty="0">
                <a:latin typeface="Georgia" pitchFamily="18" charset="0"/>
              </a:rPr>
              <a:t>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60" name="Google Shape;360;p26" descr="009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6"/>
          <p:cNvSpPr txBox="1"/>
          <p:nvPr/>
        </p:nvSpPr>
        <p:spPr>
          <a:xfrm>
            <a:off x="139347" y="241940"/>
            <a:ext cx="8604956" cy="273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orsiva"/>
              <a:buNone/>
            </a:pPr>
            <a:r>
              <a:rPr lang="uk-UA" sz="54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Навчальна </a:t>
            </a:r>
            <a:endParaRPr lang="uk-UA" sz="5400" b="1" i="0" u="none" strike="noStrike" cap="none" dirty="0" smtClean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orsiva"/>
              <a:buNone/>
            </a:pPr>
            <a:r>
              <a:rPr lang="uk-UA" sz="5400" b="1" i="0" u="none" strike="noStrike" cap="none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діяльність </a:t>
            </a:r>
            <a:endParaRPr sz="5400" dirty="0">
              <a:latin typeface="Georgia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orsiva"/>
              <a:buNone/>
            </a:pPr>
            <a:r>
              <a:rPr lang="uk-UA" sz="54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учнів</a:t>
            </a:r>
            <a:endParaRPr sz="5400" b="1" i="0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pic>
        <p:nvPicPr>
          <p:cNvPr id="3076" name="Picture 4" descr="ІНТЕРАКТИВНІ ФОРМИ ОРГАНІЗАЦІЇ НАВЧАЛЬНОЇ ДІЯЛЬНОСТІ МОЛОДШИХ ШКОЛЯРІВ НА  УРОКАХ МАТЕМАТ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11" y="3267970"/>
            <a:ext cx="33718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29" name="Google Shape;329;p23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330" name="Google Shape;330;p23"/>
          <p:cNvSpPr txBox="1"/>
          <p:nvPr/>
        </p:nvSpPr>
        <p:spPr>
          <a:xfrm>
            <a:off x="179512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siva"/>
              <a:buNone/>
            </a:pPr>
            <a:r>
              <a:rPr lang="uk-UA" sz="6000" b="1" i="0" u="none" strike="noStrike" cap="none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 </a:t>
            </a:r>
            <a:endParaRPr sz="6000" b="1" i="0" u="none" strike="noStrike" cap="none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31" name="Google Shape;331;p23"/>
          <p:cNvSpPr/>
          <p:nvPr/>
        </p:nvSpPr>
        <p:spPr>
          <a:xfrm>
            <a:off x="323528" y="188640"/>
            <a:ext cx="8820472" cy="95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uk-UA" sz="3200" b="1" i="1" u="none" strike="noStrike" cap="none" dirty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Успішність учнів </a:t>
            </a:r>
            <a:r>
              <a:rPr lang="uk-UA" sz="3200" b="1" i="1" u="none" strike="noStrike" cap="none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1-9 класів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uk-UA" sz="3200" b="1" i="1" u="none" strike="noStrike" cap="none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у 2021-2022н.р.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endParaRPr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04494145"/>
              </p:ext>
            </p:extLst>
          </p:nvPr>
        </p:nvGraphicFramePr>
        <p:xfrm>
          <a:off x="179512" y="1213900"/>
          <a:ext cx="8568952" cy="476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26472" y="5979863"/>
            <a:ext cx="8104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Georgia" pitchFamily="18" charset="0"/>
              </a:rPr>
              <a:t>Середній якісний показник навчальних досягнень по закладу становить 42,6 %.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6" name="Google Shape;196;p12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04800" y="5389419"/>
            <a:ext cx="9005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Якість знань 51,6%, що на 1,8% більше порівняно з минулим роком.</a:t>
            </a:r>
          </a:p>
          <a:p>
            <a:endParaRPr lang="uk-UA" sz="2400" dirty="0">
              <a:latin typeface="Georgi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86015383"/>
              </p:ext>
            </p:extLst>
          </p:nvPr>
        </p:nvGraphicFramePr>
        <p:xfrm>
          <a:off x="0" y="-1"/>
          <a:ext cx="9144000" cy="538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9" name="Google Shape;189;p11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37310" y="5744336"/>
            <a:ext cx="829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Я</a:t>
            </a:r>
            <a:r>
              <a:rPr lang="uk-UA" sz="2400" dirty="0" smtClean="0">
                <a:latin typeface="Georgia" pitchFamily="18" charset="0"/>
              </a:rPr>
              <a:t>кість </a:t>
            </a:r>
            <a:r>
              <a:rPr lang="uk-UA" sz="2400" dirty="0">
                <a:latin typeface="Georgia" pitchFamily="18" charset="0"/>
              </a:rPr>
              <a:t>знань 35,1%, що на 12,4 менше минулого року.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16926918"/>
              </p:ext>
            </p:extLst>
          </p:nvPr>
        </p:nvGraphicFramePr>
        <p:xfrm>
          <a:off x="117764" y="187036"/>
          <a:ext cx="9026236" cy="555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graphicFrame>
        <p:nvGraphicFramePr>
          <p:cNvPr id="338" name="Google Shape;338;p24"/>
          <p:cNvGraphicFramePr/>
          <p:nvPr/>
        </p:nvGraphicFramePr>
        <p:xfrm>
          <a:off x="2741613" y="3409950"/>
          <a:ext cx="5484825" cy="876300"/>
        </p:xfrm>
        <a:graphic>
          <a:graphicData uri="http://schemas.openxmlformats.org/drawingml/2006/table">
            <a:tbl>
              <a:tblPr>
                <a:noFill/>
                <a:tableStyleId>{D8EC4561-8BD4-451A-999C-CFF87D881EDE}</a:tableStyleId>
              </a:tblPr>
              <a:tblGrid>
                <a:gridCol w="1449125"/>
                <a:gridCol w="1379975"/>
                <a:gridCol w="1375600"/>
                <a:gridCol w="1280125"/>
              </a:tblGrid>
              <a:tr h="16657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Навчальні роки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Нагородження Похвальними листами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65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2-4 класи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5-8, 10 класи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6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2016-2017 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6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2017-2018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6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2018-2019</a:t>
                      </a:r>
                      <a:endParaRPr/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9250" marR="592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39" name="Google Shape;339;p24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340" name="Google Shape;340;p24"/>
          <p:cNvSpPr txBox="1"/>
          <p:nvPr/>
        </p:nvSpPr>
        <p:spPr>
          <a:xfrm>
            <a:off x="251520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siva"/>
              <a:buNone/>
            </a:pPr>
            <a:r>
              <a:rPr lang="uk-UA" sz="6000" b="1" i="0" u="none" strike="noStrike" cap="none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 </a:t>
            </a:r>
            <a:endParaRPr sz="6000" b="1" i="0" u="none" strike="noStrike" cap="none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41" name="Google Shape;341;p24"/>
          <p:cNvSpPr/>
          <p:nvPr/>
        </p:nvSpPr>
        <p:spPr>
          <a:xfrm>
            <a:off x="642910" y="285728"/>
            <a:ext cx="81439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2" name="Google Shape;342;p24"/>
          <p:cNvGraphicFramePr/>
          <p:nvPr>
            <p:extLst>
              <p:ext uri="{D42A27DB-BD31-4B8C-83A1-F6EECF244321}">
                <p14:modId xmlns:p14="http://schemas.microsoft.com/office/powerpoint/2010/main" val="1019530461"/>
              </p:ext>
            </p:extLst>
          </p:nvPr>
        </p:nvGraphicFramePr>
        <p:xfrm>
          <a:off x="642910" y="1839977"/>
          <a:ext cx="8177562" cy="4519258"/>
        </p:xfrm>
        <a:graphic>
          <a:graphicData uri="http://schemas.openxmlformats.org/drawingml/2006/table">
            <a:tbl>
              <a:tblPr>
                <a:noFill/>
                <a:tableStyleId>{D8EC4561-8BD4-451A-999C-CFF87D881EDE}</a:tableStyleId>
              </a:tblPr>
              <a:tblGrid>
                <a:gridCol w="2339870"/>
                <a:gridCol w="5837692"/>
              </a:tblGrid>
              <a:tr h="7595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</a:t>
                      </a:r>
                      <a:endParaRPr sz="28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Кількість учнів</a:t>
                      </a:r>
                      <a:endParaRPr sz="28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413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3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1 - (Хоменко Д.В.)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932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4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3 - (</a:t>
                      </a:r>
                      <a:r>
                        <a:rPr lang="ru-RU" sz="2000" b="1" dirty="0" err="1" smtClean="0">
                          <a:latin typeface="Georgia" pitchFamily="18" charset="0"/>
                        </a:rPr>
                        <a:t>Мидловець</a:t>
                      </a:r>
                      <a:r>
                        <a:rPr lang="ru-RU" sz="2000" b="1" dirty="0" smtClean="0">
                          <a:latin typeface="Georgia" pitchFamily="18" charset="0"/>
                        </a:rPr>
                        <a:t> В.Ю., Сорока Т.А. та Хоменко В.В.)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137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5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</a:rPr>
                        <a:t>1 - (Грабарчук Д.М.)</a:t>
                      </a:r>
                      <a:endParaRPr sz="2000" b="1" dirty="0">
                        <a:latin typeface="Georgia" pitchFamily="18" charset="0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181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i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000" b="1" i="1" dirty="0">
                        <a:latin typeface="Georgia" pitchFamily="18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1 - (Харитюк Є.В.)</a:t>
                      </a:r>
                      <a:endParaRPr sz="2000" b="1" dirty="0">
                        <a:latin typeface="Georgia" pitchFamily="18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932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i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2000" b="1" i="1" dirty="0">
                        <a:latin typeface="Georgia" pitchFamily="18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3 - (</a:t>
                      </a:r>
                      <a:r>
                        <a:rPr lang="ru-RU" sz="2000" b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Власюк К.В., Ковальчук К.І.</a:t>
                      </a:r>
                      <a:r>
                        <a:rPr lang="ru-RU" sz="2000" b="1" baseline="0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 та </a:t>
                      </a:r>
                      <a:r>
                        <a:rPr lang="ru-RU" sz="2000" b="1" dirty="0" smtClean="0">
                          <a:latin typeface="Georgia" pitchFamily="18" charset="0"/>
                          <a:ea typeface="Times New Roman"/>
                          <a:cs typeface="Times New Roman"/>
                          <a:sym typeface="Times New Roman"/>
                        </a:rPr>
                        <a:t>Стрелюк Н.С.) </a:t>
                      </a:r>
                      <a:endParaRPr sz="2000" b="1" dirty="0">
                        <a:latin typeface="Georgia" pitchFamily="18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5875" marR="658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43" name="Google Shape;343;p24"/>
          <p:cNvSpPr/>
          <p:nvPr/>
        </p:nvSpPr>
        <p:spPr>
          <a:xfrm>
            <a:off x="-36004" y="331915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uk-UA" sz="3600" b="1" i="1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Похвальні листи</a:t>
            </a:r>
          </a:p>
          <a:p>
            <a:pPr lvl="0" algn="ctr">
              <a:buClr>
                <a:srgbClr val="C00000"/>
              </a:buClr>
              <a:buSzPts val="4000"/>
            </a:pP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«За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високі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досягнення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навчанні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»</a:t>
            </a:r>
            <a:r>
              <a:rPr lang="uk-UA" sz="3600" b="1" i="1" u="none" strike="noStrike" cap="none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lvl="0" algn="ctr">
              <a:buClr>
                <a:srgbClr val="C00000"/>
              </a:buClr>
              <a:buSzPts val="4000"/>
            </a:pPr>
            <a:endParaRPr sz="2400" b="1" i="1" u="none" strike="noStrike" cap="none" dirty="0">
              <a:solidFill>
                <a:srgbClr val="C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2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2"/>
          <p:cNvSpPr txBox="1">
            <a:spLocks noGrp="1"/>
          </p:cNvSpPr>
          <p:nvPr>
            <p:ph type="title"/>
          </p:nvPr>
        </p:nvSpPr>
        <p:spPr>
          <a:xfrm>
            <a:off x="301625" y="228600"/>
            <a:ext cx="8510588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rsiva"/>
              <a:buNone/>
            </a:pPr>
            <a:r>
              <a:rPr lang="uk-UA" sz="48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Гурткова робота</a:t>
            </a:r>
            <a:endParaRPr sz="4800" b="1" i="1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sp>
        <p:nvSpPr>
          <p:cNvPr id="414" name="Google Shape;414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ctr">
              <a:lnSpc>
                <a:spcPct val="150000"/>
              </a:lnSpc>
              <a:spcBef>
                <a:spcPts val="0"/>
              </a:spcBef>
              <a:buSzPts val="3200"/>
              <a:buNone/>
            </a:pPr>
            <a:r>
              <a:rPr lang="ru-RU" dirty="0">
                <a:latin typeface="Georgia" pitchFamily="18" charset="0"/>
              </a:rPr>
              <a:t>3 </a:t>
            </a:r>
            <a:r>
              <a:rPr lang="ru-RU" dirty="0" err="1" smtClean="0">
                <a:latin typeface="Georgia" pitchFamily="18" charset="0"/>
              </a:rPr>
              <a:t>гуртки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>
                <a:latin typeface="Georgia" pitchFamily="18" charset="0"/>
              </a:rPr>
              <a:t>до </a:t>
            </a:r>
            <a:r>
              <a:rPr lang="ru-RU" dirty="0" err="1">
                <a:latin typeface="Georgia" pitchFamily="18" charset="0"/>
              </a:rPr>
              <a:t>участі</a:t>
            </a:r>
            <a:r>
              <a:rPr lang="ru-RU" dirty="0">
                <a:latin typeface="Georgia" pitchFamily="18" charset="0"/>
              </a:rPr>
              <a:t> в </a:t>
            </a:r>
            <a:r>
              <a:rPr lang="ru-RU" dirty="0" err="1">
                <a:latin typeface="Georgia" pitchFamily="18" charset="0"/>
              </a:rPr>
              <a:t>яких</a:t>
            </a:r>
            <a:r>
              <a:rPr lang="ru-RU" dirty="0">
                <a:latin typeface="Georgia" pitchFamily="18" charset="0"/>
              </a:rPr>
              <a:t> залучено </a:t>
            </a:r>
            <a:endParaRPr lang="ru-RU" dirty="0" smtClean="0">
              <a:latin typeface="Georgia" pitchFamily="18" charset="0"/>
            </a:endParaRPr>
          </a:p>
          <a:p>
            <a:pPr marL="342900" lvl="0" indent="-139700" algn="ctr">
              <a:lnSpc>
                <a:spcPct val="150000"/>
              </a:lnSpc>
              <a:spcBef>
                <a:spcPts val="0"/>
              </a:spcBef>
              <a:buSzPts val="3200"/>
              <a:buNone/>
            </a:pPr>
            <a:r>
              <a:rPr lang="ru-RU" dirty="0" smtClean="0">
                <a:latin typeface="Georgia" pitchFamily="18" charset="0"/>
              </a:rPr>
              <a:t>37 </a:t>
            </a:r>
            <a:r>
              <a:rPr lang="ru-RU" dirty="0" err="1">
                <a:latin typeface="Georgia" pitchFamily="18" charset="0"/>
              </a:rPr>
              <a:t>школярів</a:t>
            </a:r>
            <a:r>
              <a:rPr lang="ru-RU" dirty="0">
                <a:latin typeface="Georgia" pitchFamily="18" charset="0"/>
              </a:rPr>
              <a:t>: </a:t>
            </a:r>
            <a:endParaRPr lang="ru-RU" dirty="0" smtClean="0">
              <a:latin typeface="Georgia" pitchFamily="18" charset="0"/>
            </a:endParaRPr>
          </a:p>
          <a:p>
            <a:pPr marL="342900" lvl="0" indent="-139700">
              <a:lnSpc>
                <a:spcPct val="150000"/>
              </a:lnSpc>
              <a:spcBef>
                <a:spcPts val="0"/>
              </a:spcBef>
              <a:buSzPts val="3200"/>
              <a:buNone/>
            </a:pPr>
            <a:r>
              <a:rPr lang="ru-RU" dirty="0" err="1" smtClean="0">
                <a:latin typeface="Georgia" pitchFamily="18" charset="0"/>
              </a:rPr>
              <a:t>Танцювальний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marL="342900" lvl="0" indent="-139700">
              <a:lnSpc>
                <a:spcPct val="150000"/>
              </a:lnSpc>
              <a:spcBef>
                <a:spcPts val="0"/>
              </a:spcBef>
              <a:buSzPts val="3200"/>
              <a:buNone/>
            </a:pPr>
            <a:r>
              <a:rPr lang="ru-RU" dirty="0" err="1" smtClean="0">
                <a:latin typeface="Georgia" pitchFamily="18" charset="0"/>
              </a:rPr>
              <a:t>Краєзнавчий</a:t>
            </a:r>
            <a:endParaRPr lang="ru-RU" dirty="0">
              <a:latin typeface="Georgia" pitchFamily="18" charset="0"/>
            </a:endParaRPr>
          </a:p>
          <a:p>
            <a:pPr marL="342900" lvl="0" indent="-139700">
              <a:lnSpc>
                <a:spcPct val="150000"/>
              </a:lnSpc>
              <a:spcBef>
                <a:spcPts val="0"/>
              </a:spcBef>
              <a:buSzPts val="3200"/>
              <a:buNone/>
            </a:pPr>
            <a:r>
              <a:rPr lang="ru-RU" dirty="0" err="1">
                <a:latin typeface="Georgia" pitchFamily="18" charset="0"/>
              </a:rPr>
              <a:t>Г</a:t>
            </a:r>
            <a:r>
              <a:rPr lang="ru-RU" dirty="0" err="1" smtClean="0">
                <a:latin typeface="Georgia" pitchFamily="18" charset="0"/>
              </a:rPr>
              <a:t>урток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з </a:t>
            </a:r>
            <a:r>
              <a:rPr lang="ru-RU" dirty="0" err="1" smtClean="0">
                <a:latin typeface="Georgia" pitchFamily="18" charset="0"/>
              </a:rPr>
              <a:t>інформатики</a:t>
            </a:r>
            <a:endParaRPr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2;p32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0170"/>
            <a:ext cx="7772400" cy="4727575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Georgia" pitchFamily="18" charset="0"/>
              </a:rPr>
              <a:t>Робота зі здібними та обдарованими учнями </a:t>
            </a:r>
            <a:r>
              <a:rPr lang="uk-UA" sz="54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54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3600" b="1" i="1" dirty="0">
                <a:solidFill>
                  <a:schemeClr val="tx1"/>
                </a:solidFill>
                <a:latin typeface="Georgia" pitchFamily="18" charset="0"/>
              </a:rPr>
              <a:t>Результати </a:t>
            </a:r>
            <a:r>
              <a:rPr lang="ru-RU" sz="3600" b="1" i="1" dirty="0" err="1">
                <a:solidFill>
                  <a:schemeClr val="tx1"/>
                </a:solidFill>
                <a:latin typeface="Georgia" pitchFamily="18" charset="0"/>
              </a:rPr>
              <a:t>різноманітних</a:t>
            </a:r>
            <a:r>
              <a:rPr lang="ru-RU" sz="3600" b="1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Georgia" pitchFamily="18" charset="0"/>
              </a:rPr>
              <a:t>конкурсів</a:t>
            </a:r>
            <a:r>
              <a:rPr lang="ru-RU" sz="3600" b="1" i="1" dirty="0">
                <a:solidFill>
                  <a:schemeClr val="tx1"/>
                </a:solidFill>
                <a:latin typeface="Georgia" pitchFamily="18" charset="0"/>
              </a:rPr>
              <a:t> та </a:t>
            </a:r>
            <a:r>
              <a:rPr lang="ru-RU" sz="3600" b="1" i="1" dirty="0" err="1">
                <a:solidFill>
                  <a:schemeClr val="tx1"/>
                </a:solidFill>
                <a:latin typeface="Georgia" pitchFamily="18" charset="0"/>
              </a:rPr>
              <a:t>спортивних</a:t>
            </a:r>
            <a:r>
              <a:rPr lang="ru-RU" sz="3600" b="1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Georgia" pitchFamily="18" charset="0"/>
              </a:rPr>
              <a:t>змагань</a:t>
            </a:r>
            <a:endParaRPr lang="uk-UA" sz="3600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4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64182" y="6591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Georgia" pitchFamily="18" charset="0"/>
              </a:rPr>
              <a:t> Конкурс</a:t>
            </a:r>
          </a:p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3200" b="1" i="1" dirty="0">
                <a:solidFill>
                  <a:srgbClr val="FF0000"/>
                </a:solidFill>
                <a:latin typeface="Georgia" pitchFamily="18" charset="0"/>
              </a:rPr>
              <a:t>«Паперовий світ» </a:t>
            </a: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Харитюк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Єгор </a:t>
            </a:r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– </a:t>
            </a: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І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місце в І етапі обласної </a:t>
            </a:r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виставки</a:t>
            </a:r>
            <a:endParaRPr lang="uk-UA" sz="32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20157" t="5230" r="16557" b="5649"/>
          <a:stretch>
            <a:fillRect/>
          </a:stretch>
        </p:blipFill>
        <p:spPr bwMode="auto">
          <a:xfrm>
            <a:off x="290944" y="334273"/>
            <a:ext cx="3713019" cy="277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23922" t="8368" r="31845" b="5439"/>
          <a:stretch>
            <a:fillRect/>
          </a:stretch>
        </p:blipFill>
        <p:spPr bwMode="auto">
          <a:xfrm>
            <a:off x="4364182" y="2844539"/>
            <a:ext cx="4237919" cy="387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6" y="3585172"/>
            <a:ext cx="3818605" cy="261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288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199447" y="109070"/>
            <a:ext cx="483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ctr"/>
            <a:r>
              <a:rPr lang="uk-UA" sz="2800" b="1" i="1" dirty="0" smtClean="0">
                <a:solidFill>
                  <a:srgbClr val="FF0000"/>
                </a:solidFill>
                <a:latin typeface="Georgia" pitchFamily="18" charset="0"/>
              </a:rPr>
              <a:t>Конкурс</a:t>
            </a:r>
          </a:p>
          <a:p>
            <a:pPr marL="25400" algn="ctr"/>
            <a:r>
              <a:rPr lang="uk-UA" sz="28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800" b="1" i="1" dirty="0">
                <a:solidFill>
                  <a:srgbClr val="FF0000"/>
                </a:solidFill>
                <a:latin typeface="Georgia" pitchFamily="18" charset="0"/>
              </a:rPr>
              <a:t>«Паперовий світ» </a:t>
            </a:r>
          </a:p>
          <a:p>
            <a:pPr marL="25400"/>
            <a:endParaRPr lang="uk-UA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25400" algn="ctr"/>
            <a:r>
              <a:rPr lang="uk-UA" sz="2400" dirty="0" smtClean="0">
                <a:solidFill>
                  <a:schemeClr val="tx1"/>
                </a:solidFill>
                <a:latin typeface="Georgia" pitchFamily="18" charset="0"/>
              </a:rPr>
              <a:t>Ковальчук </a:t>
            </a:r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Анастасія Аркадіївна – диплом глядацьких симпатій за участь в І етапі обласної </a:t>
            </a:r>
            <a:r>
              <a:rPr lang="uk-UA" sz="2400" dirty="0" smtClean="0">
                <a:solidFill>
                  <a:schemeClr val="tx1"/>
                </a:solidFill>
                <a:latin typeface="Georgia" pitchFamily="18" charset="0"/>
              </a:rPr>
              <a:t>виставки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0" y="118882"/>
            <a:ext cx="3805794" cy="511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01" y="2909837"/>
            <a:ext cx="34290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27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99;p2" descr="pic137-big.JPG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779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23454" y="1427019"/>
            <a:ext cx="82573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  <a:latin typeface="Georgia" pitchFamily="18" charset="0"/>
              </a:rPr>
              <a:t>ЗАГАЛЬНА ІНФОРМАЦІЯ ПРО НАВЧАЛЬНИЙ ЗАКЛАД</a:t>
            </a:r>
            <a:endParaRPr lang="uk-UA" sz="5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63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Районний конкурс </a:t>
            </a:r>
          </a:p>
          <a:p>
            <a:pPr algn="ctr"/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uk-UA" sz="3600" b="1" i="1" dirty="0">
                <a:solidFill>
                  <a:srgbClr val="FF0000"/>
                </a:solidFill>
                <a:latin typeface="Georgia" pitchFamily="18" charset="0"/>
              </a:rPr>
              <a:t>Створюємо ліси</a:t>
            </a:r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</a:p>
          <a:p>
            <a:pPr algn="ctr"/>
            <a:r>
              <a:rPr lang="uk-UA" sz="3200" dirty="0" err="1" smtClean="0">
                <a:solidFill>
                  <a:schemeClr val="tx1"/>
                </a:solidFill>
                <a:latin typeface="Georgia" pitchFamily="18" charset="0"/>
              </a:rPr>
              <a:t>Харитюк</a:t>
            </a:r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Єгор, </a:t>
            </a:r>
            <a:endParaRPr lang="uk-UA" sz="32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Ковальчук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Давид, </a:t>
            </a:r>
            <a:endParaRPr lang="uk-UA" sz="32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Ковальчук </a:t>
            </a:r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Карина</a:t>
            </a:r>
          </a:p>
          <a:p>
            <a:pPr algn="ctr"/>
            <a:endParaRPr lang="uk-UA" sz="32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527" y="3931536"/>
            <a:ext cx="86729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Конкурс </a:t>
            </a:r>
            <a:r>
              <a:rPr lang="uk-UA" sz="3600" b="1" i="1" dirty="0">
                <a:solidFill>
                  <a:srgbClr val="FF0000"/>
                </a:solidFill>
                <a:latin typeface="Georgia" pitchFamily="18" charset="0"/>
              </a:rPr>
              <a:t>«Зимова казка</a:t>
            </a:r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  <a:endParaRPr lang="uk-UA" sz="3600" b="1" i="1" dirty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Грабарчук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Дарина - ІІІ місце в І етапі обласної виставки </a:t>
            </a:r>
          </a:p>
        </p:txBody>
      </p:sp>
    </p:spTree>
    <p:extLst>
      <p:ext uri="{BB962C8B-B14F-4D97-AF65-F5344CB8AC3E}">
        <p14:creationId xmlns:p14="http://schemas.microsoft.com/office/powerpoint/2010/main" val="7142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672" y="3429000"/>
            <a:ext cx="8813686" cy="3272828"/>
          </a:xfrm>
        </p:spPr>
        <p:txBody>
          <a:bodyPr>
            <a:normAutofit/>
          </a:bodyPr>
          <a:lstStyle/>
          <a:p>
            <a:r>
              <a:rPr lang="uk-UA" sz="3900" b="1" i="1" dirty="0" smtClean="0">
                <a:solidFill>
                  <a:srgbClr val="FF0000"/>
                </a:solidFill>
                <a:latin typeface="Georgia" pitchFamily="18" charset="0"/>
              </a:rPr>
              <a:t>Конкурс </a:t>
            </a:r>
            <a:endParaRPr lang="uk-UA" sz="3900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uk-UA" sz="3900" b="1" i="1" dirty="0" smtClean="0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uk-UA" sz="3900" b="1" i="1" dirty="0">
                <a:solidFill>
                  <a:srgbClr val="FF0000"/>
                </a:solidFill>
                <a:latin typeface="Georgia" pitchFamily="18" charset="0"/>
              </a:rPr>
              <a:t>Знай і люби свій рідний край</a:t>
            </a:r>
            <a:r>
              <a:rPr lang="uk-UA" sz="3900" b="1" i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</a:p>
          <a:p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Стрелюк </a:t>
            </a:r>
            <a:r>
              <a:rPr lang="uk-UA" dirty="0">
                <a:solidFill>
                  <a:schemeClr val="tx1"/>
                </a:solidFill>
                <a:latin typeface="Georgia" pitchFamily="18" charset="0"/>
              </a:rPr>
              <a:t>Наталія – ІІ місце в І етапі обласного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конкурсу</a:t>
            </a:r>
          </a:p>
          <a:p>
            <a:endParaRPr lang="uk-UA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1672" y="329218"/>
            <a:ext cx="870065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latin typeface="Georgia" pitchFamily="18" charset="0"/>
              </a:rPr>
              <a:t>Конкурс </a:t>
            </a:r>
            <a:r>
              <a:rPr lang="uk-UA" sz="3600" b="1" i="1" dirty="0">
                <a:solidFill>
                  <a:srgbClr val="FF0000"/>
                </a:solidFill>
                <a:latin typeface="Georgia" pitchFamily="18" charset="0"/>
              </a:rPr>
              <a:t>«Новорічна фантазія»</a:t>
            </a:r>
            <a:endParaRPr lang="uk-UA" sz="3600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Ковальчук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Давид, </a:t>
            </a:r>
            <a:endParaRPr lang="uk-UA" sz="32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Ковальчук </a:t>
            </a:r>
            <a:r>
              <a:rPr lang="uk-UA" sz="3200" dirty="0">
                <a:solidFill>
                  <a:schemeClr val="tx1"/>
                </a:solidFill>
                <a:latin typeface="Georgia" pitchFamily="18" charset="0"/>
              </a:rPr>
              <a:t>Богдана, </a:t>
            </a:r>
            <a:endParaRPr lang="uk-UA" sz="32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Georgia" pitchFamily="18" charset="0"/>
              </a:rPr>
              <a:t>Кравченко </a:t>
            </a:r>
            <a:r>
              <a:rPr lang="uk-UA" sz="3200" dirty="0" err="1" smtClean="0">
                <a:solidFill>
                  <a:schemeClr val="tx1"/>
                </a:solidFill>
                <a:latin typeface="Georgia" pitchFamily="18" charset="0"/>
              </a:rPr>
              <a:t>Івета</a:t>
            </a:r>
            <a:endParaRPr lang="uk-UA" sz="3200" dirty="0">
              <a:solidFill>
                <a:schemeClr val="tx1"/>
              </a:solidFill>
              <a:latin typeface="Georgia" pitchFamily="18" charset="0"/>
            </a:endParaRPr>
          </a:p>
          <a:p>
            <a:endParaRPr lang="uk-UA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812472" y="0"/>
            <a:ext cx="3893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Стрелюк Наталія  - участь у </a:t>
            </a:r>
            <a:r>
              <a:rPr lang="uk-UA" sz="2400" b="1" i="1" dirty="0">
                <a:solidFill>
                  <a:srgbClr val="FF0000"/>
                </a:solidFill>
                <a:latin typeface="Georgia" pitchFamily="18" charset="0"/>
              </a:rPr>
              <a:t>патріотичному конкурсі « Яскраві діти Полісся» </a:t>
            </a:r>
          </a:p>
          <a:p>
            <a:pPr algn="ctr"/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з роботою «І буде Мрія в синім небі, й поля ще знову зацвітуть» </a:t>
            </a:r>
          </a:p>
          <a:p>
            <a:pPr algn="ctr"/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та робота з бісеру «Віра і Перемогу»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161308" cy="480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41" y="0"/>
            <a:ext cx="2042536" cy="453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1" y="3470250"/>
            <a:ext cx="2462645" cy="328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75" y="4308764"/>
            <a:ext cx="3304057" cy="24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62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437;p35" descr="009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662" cy="224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84" y="5121690"/>
            <a:ext cx="3911097" cy="175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На зображенні може бути: 9 людей, дитина, люди стоять та у приміщенн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08" y="2496493"/>
            <a:ext cx="2891073" cy="21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На зображенні може бути: 8 людей, люди стоять та у приміщенн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6493"/>
            <a:ext cx="5696023" cy="25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На зображенні може бути: 5 людей, люди сидять, люди стоять та у приміщенні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86" y="1"/>
            <a:ext cx="5384934" cy="24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На зображенні може бути: 9 людей, дитина, люди стоять та у приміщенн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4" y="5145374"/>
            <a:ext cx="2656317" cy="171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89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5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5"/>
          <p:cNvSpPr txBox="1">
            <a:spLocks noGrp="1"/>
          </p:cNvSpPr>
          <p:nvPr>
            <p:ph type="title" idx="4294967295"/>
          </p:nvPr>
        </p:nvSpPr>
        <p:spPr>
          <a:xfrm>
            <a:off x="323528" y="138546"/>
            <a:ext cx="8510588" cy="195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uk-UA" sz="2800" b="1" dirty="0">
                <a:solidFill>
                  <a:srgbClr val="FFFF00"/>
                </a:solidFill>
              </a:rPr>
              <a:t/>
            </a:r>
            <a:br>
              <a:rPr lang="uk-UA" sz="2800" b="1" dirty="0">
                <a:solidFill>
                  <a:srgbClr val="FFFF00"/>
                </a:solidFill>
              </a:rPr>
            </a:br>
            <a:r>
              <a:rPr lang="uk-UA" sz="4900" b="1" i="1" dirty="0">
                <a:solidFill>
                  <a:srgbClr val="FF0000"/>
                </a:solidFill>
                <a:latin typeface="Georgia" pitchFamily="18" charset="0"/>
              </a:rPr>
              <a:t>ДЕРЖАВНА ПІДСУМКОВА </a:t>
            </a:r>
            <a:r>
              <a:rPr lang="uk-UA" sz="4900" b="1" i="1" dirty="0" smtClean="0">
                <a:solidFill>
                  <a:srgbClr val="FF0000"/>
                </a:solidFill>
                <a:latin typeface="Georgia" pitchFamily="18" charset="0"/>
              </a:rPr>
              <a:t>АТЕСТАЦІЯ</a:t>
            </a:r>
            <a:r>
              <a:rPr lang="uk-UA" sz="4900" b="1" dirty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uk-UA" sz="4900" b="1" dirty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</a:br>
            <a:endParaRPr sz="4900" b="1" dirty="0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2333685"/>
            <a:ext cx="8811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Georgia" pitchFamily="18" charset="0"/>
              </a:rPr>
              <a:t>У 2021-2022 </a:t>
            </a:r>
            <a:r>
              <a:rPr lang="uk-UA" sz="2400" dirty="0" err="1">
                <a:latin typeface="Georgia" pitchFamily="18" charset="0"/>
              </a:rPr>
              <a:t>н.р</a:t>
            </a:r>
            <a:r>
              <a:rPr lang="uk-UA" sz="2400" dirty="0">
                <a:latin typeface="Georgia" pitchFamily="18" charset="0"/>
              </a:rPr>
              <a:t>. відповідно до нормативно-правових актів, здобувачів загальної середньої освіти звільнено від проходження державної підсумкової атестації (Закон України «Про внесення змін до деяких законодавчих актів України в сфері освіти» від 24 березня 2022 року№2157 І-Х; наказ МОН України від 28.02.2022 №242 «Про звільнення від державної підсумкової </a:t>
            </a:r>
            <a:r>
              <a:rPr lang="uk-UA" sz="2400" dirty="0" smtClean="0">
                <a:latin typeface="Georgia" pitchFamily="18" charset="0"/>
              </a:rPr>
              <a:t>атестації </a:t>
            </a:r>
            <a:r>
              <a:rPr lang="uk-UA" sz="2400" dirty="0">
                <a:latin typeface="Georgia" pitchFamily="18" charset="0"/>
              </a:rPr>
              <a:t>учнів, які завершують здобуття початкової та базової загальної середньої освіти у 2021- 2022 навчальному році», затверджений у Міністерстві юстиції України 03 березня 2022 року за №283/37619). У відповідній графі додатку про освіту робиться запис «звільнений(а)».</a:t>
            </a:r>
          </a:p>
        </p:txBody>
      </p:sp>
      <p:sp>
        <p:nvSpPr>
          <p:cNvPr id="3" name="AutoShape 4" descr="Державна підсумкова атестація - Офіційний портал сучасного інноваційного  закладу осві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 descr="Державна підсумкова атестац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8" descr="Державна підсумкова атестаці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0" descr="Державна підсумкова атестаці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8" name="Picture 12" descr="ДПА-2022: визначено перелік шкільних іспитів для учнів » Управління освіти  Чернігівської міської ради - м. Черніг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64" y="1338828"/>
            <a:ext cx="2734301" cy="12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7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301625" y="228600"/>
            <a:ext cx="8510588" cy="9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FFFF00"/>
              </a:buClr>
              <a:buSzPct val="100000"/>
            </a:pPr>
            <a:r>
              <a:rPr lang="uk-UA" sz="3600" b="1" dirty="0" smtClean="0"/>
              <a:t> </a:t>
            </a:r>
            <a:r>
              <a:rPr lang="uk-UA" sz="3600" b="1" i="1" dirty="0">
                <a:solidFill>
                  <a:srgbClr val="FF0000"/>
                </a:solidFill>
                <a:latin typeface="Georgia" pitchFamily="18" charset="0"/>
              </a:rPr>
              <a:t>ВИХОВНА ТА ПОЗАКЛАСНА РОБОТА</a:t>
            </a:r>
            <a:endParaRPr sz="4000" b="1" i="1" dirty="0">
              <a:solidFill>
                <a:srgbClr val="FF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12364"/>
            <a:ext cx="52178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atin typeface="Georgia" pitchFamily="18" charset="0"/>
              </a:rPr>
              <a:t>Виховна діяльність школи була спрямована за напрямками: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до себе;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до сім'ї, родини, людей;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особистості до суспільства і держави;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до праці;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до природи;</a:t>
            </a:r>
          </a:p>
          <a:p>
            <a:r>
              <a:rPr lang="uk-UA" sz="2400" b="1" i="1" dirty="0" smtClean="0">
                <a:latin typeface="Georgia" pitchFamily="18" charset="0"/>
              </a:rPr>
              <a:t>• ціннісне </a:t>
            </a:r>
            <a:r>
              <a:rPr lang="uk-UA" sz="2400" b="1" i="1" dirty="0">
                <a:latin typeface="Georgia" pitchFamily="18" charset="0"/>
              </a:rPr>
              <a:t>ставлення до культури і мистецтва .</a:t>
            </a:r>
          </a:p>
        </p:txBody>
      </p:sp>
      <p:pic>
        <p:nvPicPr>
          <p:cNvPr id="5122" name="Picture 2" descr="Виховна робота школи - Княжицька загальноосвітня школа І-ІІІ ступенів  броварський рай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25" y="1212364"/>
            <a:ext cx="3145438" cy="17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8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8"/>
          <p:cNvSpPr txBox="1">
            <a:spLocks noGrp="1"/>
          </p:cNvSpPr>
          <p:nvPr>
            <p:ph type="title" idx="4294967295"/>
          </p:nvPr>
        </p:nvSpPr>
        <p:spPr>
          <a:xfrm>
            <a:off x="323850" y="319071"/>
            <a:ext cx="8488363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None/>
            </a:pPr>
            <a:r>
              <a:rPr lang="uk-UA" sz="1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1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/>
            </a:r>
            <a:br>
              <a:rPr lang="uk-UA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</a:br>
            <a:endParaRPr sz="3200" b="1" dirty="0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399" y="310239"/>
            <a:ext cx="8853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FF0000"/>
                </a:solidFill>
                <a:latin typeface="Georgia" pitchFamily="18" charset="0"/>
              </a:rPr>
              <a:t>СОЦІАЛЬНИЙ ЗАХИСТ</a:t>
            </a:r>
            <a:endParaRPr lang="uk-UA" sz="44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399" y="3209805"/>
            <a:ext cx="6465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інвалідів – 1 учень;</a:t>
            </a:r>
          </a:p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чорнобильців – 67 учнів;</a:t>
            </a:r>
          </a:p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діти, учасників бойових дій </a:t>
            </a:r>
            <a:r>
              <a:rPr lang="uk-UA" sz="2000" b="1" i="1" dirty="0" smtClean="0">
                <a:latin typeface="Georgia" pitchFamily="18" charset="0"/>
              </a:rPr>
              <a:t>– </a:t>
            </a:r>
            <a:r>
              <a:rPr lang="uk-UA" sz="2000" b="1" i="1" dirty="0">
                <a:latin typeface="Georgia" pitchFamily="18" charset="0"/>
              </a:rPr>
              <a:t>1 учениця;</a:t>
            </a:r>
          </a:p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з неповних сімей – 11 учнів;</a:t>
            </a:r>
          </a:p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багатодітних – 16 учнів;</a:t>
            </a:r>
          </a:p>
          <a:p>
            <a:pPr>
              <a:lnSpc>
                <a:spcPct val="150000"/>
              </a:lnSpc>
            </a:pPr>
            <a:r>
              <a:rPr lang="uk-UA" sz="2000" b="1" i="1" dirty="0">
                <a:latin typeface="Georgia" pitchFamily="18" charset="0"/>
              </a:rPr>
              <a:t>- втрата годувальника – 1 сім’я.</a:t>
            </a:r>
          </a:p>
        </p:txBody>
      </p:sp>
      <p:pic>
        <p:nvPicPr>
          <p:cNvPr id="2050" name="Picture 2" descr="Інформація про соціальний захист внутрішньо переміщених осіб, які  проживають в Закарпатській області » Тячівська районна державна  адміністрація | Офіційний сай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17" y="1158025"/>
            <a:ext cx="4304747" cy="27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43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8600" y="391226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>
                <a:solidFill>
                  <a:srgbClr val="FF0000"/>
                </a:solidFill>
                <a:latin typeface="Georgia" pitchFamily="18" charset="0"/>
              </a:rPr>
              <a:t>ОРГАНІЗАЦІЯ ХАРЧУВАННЯ</a:t>
            </a:r>
            <a:endParaRPr lang="uk-UA" sz="40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3198104"/>
            <a:ext cx="33964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00" b="1" i="1" dirty="0">
                <a:latin typeface="Georgia" pitchFamily="18" charset="0"/>
              </a:rPr>
              <a:t>Харчування в Стовпинській ЗОШ І-ІІ ступенів забезпечує організація </a:t>
            </a:r>
            <a:r>
              <a:rPr lang="uk-UA" sz="1800" b="1" i="1" dirty="0" smtClean="0">
                <a:latin typeface="Georgia" pitchFamily="18" charset="0"/>
              </a:rPr>
              <a:t>ПП"ШКОЛЯРИК«. Харчуванням </a:t>
            </a:r>
            <a:r>
              <a:rPr lang="uk-UA" sz="1800" b="1" i="1" dirty="0">
                <a:latin typeface="Georgia" pitchFamily="18" charset="0"/>
              </a:rPr>
              <a:t>було охоплено 67 дітей, </a:t>
            </a:r>
            <a:r>
              <a:rPr lang="uk-UA" sz="1800" b="1" i="1" dirty="0" err="1">
                <a:latin typeface="Georgia" pitchFamily="18" charset="0"/>
              </a:rPr>
              <a:t>якi</a:t>
            </a:r>
            <a:r>
              <a:rPr lang="uk-UA" sz="1800" b="1" i="1" dirty="0">
                <a:latin typeface="Georgia" pitchFamily="18" charset="0"/>
              </a:rPr>
              <a:t> мають право на безкоштовне харчування </a:t>
            </a:r>
            <a:r>
              <a:rPr lang="uk-UA" sz="1800" b="1" i="1" dirty="0" err="1">
                <a:latin typeface="Georgia" pitchFamily="18" charset="0"/>
              </a:rPr>
              <a:t>вiдповiдно</a:t>
            </a:r>
            <a:r>
              <a:rPr lang="uk-UA" sz="1800" b="1" i="1" dirty="0">
                <a:latin typeface="Georgia" pitchFamily="18" charset="0"/>
              </a:rPr>
              <a:t> до чинного законодавства України.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93" y="2202382"/>
            <a:ext cx="5088307" cy="28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" y="1099112"/>
            <a:ext cx="3823895" cy="196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24" name="Google Shape;624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7" descr="pic137-bi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71708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pic>
        <p:nvPicPr>
          <p:cNvPr id="626" name="Google Shape;626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675" y="1081938"/>
            <a:ext cx="8600251" cy="542969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7"/>
          <p:cNvSpPr txBox="1"/>
          <p:nvPr/>
        </p:nvSpPr>
        <p:spPr>
          <a:xfrm>
            <a:off x="169675" y="-132508"/>
            <a:ext cx="8794215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siva"/>
              <a:buNone/>
            </a:pPr>
            <a:r>
              <a:rPr lang="uk-UA" sz="7200" b="1" i="1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Медичне обслуговування</a:t>
            </a:r>
            <a:endParaRPr sz="7200" b="1" i="1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4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3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4"/>
          <p:cNvSpPr txBox="1"/>
          <p:nvPr/>
        </p:nvSpPr>
        <p:spPr>
          <a:xfrm>
            <a:off x="457200" y="180111"/>
            <a:ext cx="8229600" cy="13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C00000"/>
              </a:buClr>
              <a:buSzPts val="4400"/>
            </a:pPr>
            <a:r>
              <a:rPr lang="uk-UA" sz="3600" b="1" i="1" dirty="0">
                <a:solidFill>
                  <a:srgbClr val="FF0000"/>
                </a:solidFill>
                <a:latin typeface="Georgia" pitchFamily="18" charset="0"/>
              </a:rPr>
              <a:t>СТАН ОХОРОНИ ПРАЦІ ТА БЕЗПЕКА ЖИТТЕДІЯЛЬНОСТІ</a:t>
            </a:r>
            <a:endParaRPr sz="3600" b="1" i="1" u="none" strike="noStrike" cap="none" dirty="0">
              <a:solidFill>
                <a:srgbClr val="FF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524002"/>
            <a:ext cx="4779818" cy="472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91" y="1609438"/>
            <a:ext cx="3477270" cy="464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251520" y="110835"/>
            <a:ext cx="8568952" cy="119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lvl="0" algn="ctr">
              <a:buClr>
                <a:srgbClr val="C00000"/>
              </a:buClr>
              <a:buSzPts val="5400"/>
            </a:pP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Кількість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учнів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та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класів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у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навчальному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закладі</a:t>
            </a:r>
            <a:endParaRPr sz="5400" b="1" i="0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02114"/>
              </p:ext>
            </p:extLst>
          </p:nvPr>
        </p:nvGraphicFramePr>
        <p:xfrm>
          <a:off x="251518" y="1537855"/>
          <a:ext cx="8568953" cy="5181273"/>
        </p:xfrm>
        <a:graphic>
          <a:graphicData uri="http://schemas.openxmlformats.org/drawingml/2006/table">
            <a:tbl>
              <a:tblPr>
                <a:tableStyleId>{84556344-3776-4A1C-9F10-86E8BCFB8204}</a:tableStyleId>
              </a:tblPr>
              <a:tblGrid>
                <a:gridCol w="1660409"/>
                <a:gridCol w="1274618"/>
                <a:gridCol w="1413164"/>
                <a:gridCol w="1385455"/>
                <a:gridCol w="1385454"/>
                <a:gridCol w="1449853"/>
              </a:tblGrid>
              <a:tr h="534302">
                <a:tc gridSpan="6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Загальноосвітня школа</a:t>
                      </a:r>
                      <a:endParaRPr lang="uk-UA" sz="12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98162"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Початкова школа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Основна школа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Старша школа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61172"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1–4 класи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5–7 класи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8–9 класи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69454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класів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учнів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класів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учнів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класів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Georgia" pitchFamily="18" charset="0"/>
                        </a:rPr>
                        <a:t>К-сть</a:t>
                      </a: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 учнів</a:t>
                      </a:r>
                      <a:endParaRPr lang="uk-UA" sz="10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 anchor="ctr"/>
                </a:tc>
              </a:tr>
              <a:tr h="75225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Georgia" pitchFamily="18" charset="0"/>
                        </a:rPr>
                        <a:t>4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Georgia" pitchFamily="18" charset="0"/>
                        </a:rPr>
                        <a:t>31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Georgia" pitchFamily="18" charset="0"/>
                        </a:rPr>
                        <a:t>20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2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Georgia" pitchFamily="18" charset="0"/>
                        </a:rPr>
                        <a:t>17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28575" marR="28575" marT="36195" marB="36195"/>
                </a:tc>
              </a:tr>
              <a:tr h="517381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Усього класів школи: 9</a:t>
                      </a:r>
                      <a:endParaRPr lang="uk-UA" sz="11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28629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Усього учнів школи: 68</a:t>
                      </a:r>
                      <a:endParaRPr lang="uk-UA" sz="11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19915">
                <a:tc grid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Georgia" pitchFamily="18" charset="0"/>
                        </a:rPr>
                        <a:t>Середня наповнюваність: 8</a:t>
                      </a:r>
                      <a:endParaRPr lang="uk-UA" sz="11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28575" marR="28575" marT="36195" marB="3619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5" descr="00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2" y="575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3250704" cy="319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-1762" y="254821"/>
            <a:ext cx="9142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  <a:latin typeface="Georgia" pitchFamily="18" charset="0"/>
              </a:rPr>
              <a:t>ФІНАНСОВО-ГОСПОДАРСЬКА ДІЯЛЬНІСТЬ</a:t>
            </a:r>
            <a:endParaRPr lang="uk-UA" sz="32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28" y="1594013"/>
            <a:ext cx="3190819" cy="239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93" y="793430"/>
            <a:ext cx="2395274" cy="319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0" y="793430"/>
            <a:ext cx="2395274" cy="319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38" y="4228623"/>
            <a:ext cx="4087092" cy="237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4465" y="5156145"/>
            <a:ext cx="2816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latin typeface="Georgia" pitchFamily="18" charset="0"/>
              </a:rPr>
              <a:t>Планувалося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Google Shape;570;p51" descr="pic137-bi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65" y="0"/>
            <a:ext cx="9101269" cy="6825952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1673" y="324093"/>
            <a:ext cx="8589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latin typeface="Georgia" pitchFamily="18" charset="0"/>
              </a:rPr>
              <a:t>УПРАВЛІНСЬКА ДІЯЛЬНІСТЬ</a:t>
            </a:r>
            <a:endParaRPr lang="uk-UA" sz="28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673" y="5010183"/>
            <a:ext cx="4155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latin typeface="Georgia" pitchFamily="18" charset="0"/>
              </a:rPr>
              <a:t>Стиль </a:t>
            </a:r>
            <a:r>
              <a:rPr lang="uk-UA" sz="2800" b="1" i="1" dirty="0">
                <a:latin typeface="Georgia" pitchFamily="18" charset="0"/>
              </a:rPr>
              <a:t>керівництва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376978" y="50294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5355386" y="5029477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latin typeface="Georgia" pitchFamily="18" charset="0"/>
              </a:rPr>
              <a:t>Партнерський</a:t>
            </a:r>
            <a:endParaRPr lang="uk-UA" sz="2800" b="1" i="1" dirty="0"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277" y="5768930"/>
            <a:ext cx="4557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latin typeface="Georgia" pitchFamily="18" charset="0"/>
              </a:rPr>
              <a:t>М</a:t>
            </a:r>
            <a:r>
              <a:rPr lang="uk-UA" sz="2800" b="1" i="1" dirty="0" smtClean="0">
                <a:latin typeface="Georgia" pitchFamily="18" charset="0"/>
              </a:rPr>
              <a:t>етоди </a:t>
            </a:r>
            <a:r>
              <a:rPr lang="uk-UA" sz="2800" b="1" i="1" dirty="0">
                <a:latin typeface="Georgia" pitchFamily="18" charset="0"/>
              </a:rPr>
              <a:t>керівництва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50927" y="5676597"/>
            <a:ext cx="3154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Georgia" pitchFamily="18" charset="0"/>
              </a:rPr>
              <a:t>П</a:t>
            </a:r>
            <a:r>
              <a:rPr lang="uk-UA" sz="2000" b="1" i="1" dirty="0" smtClean="0">
                <a:latin typeface="Georgia" pitchFamily="18" charset="0"/>
              </a:rPr>
              <a:t>орада</a:t>
            </a:r>
            <a:r>
              <a:rPr lang="uk-UA" sz="2000" b="1" i="1" dirty="0">
                <a:latin typeface="Georgia" pitchFamily="18" charset="0"/>
              </a:rPr>
              <a:t>, похвала, особистий приклад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572519" y="58075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221673" y="955965"/>
            <a:ext cx="8728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>
                <a:latin typeface="Georgia" pitchFamily="18" charset="0"/>
              </a:rPr>
              <a:t>Управління школою здійснюється згідно річного плану роботи школи, плану </a:t>
            </a:r>
            <a:r>
              <a:rPr lang="uk-UA" sz="2400" b="1" i="1" dirty="0" err="1">
                <a:latin typeface="Georgia" pitchFamily="18" charset="0"/>
              </a:rPr>
              <a:t>внутрішкільного</a:t>
            </a:r>
            <a:r>
              <a:rPr lang="uk-UA" sz="2400" b="1" i="1" dirty="0">
                <a:latin typeface="Georgia" pitchFamily="18" charset="0"/>
              </a:rPr>
              <a:t> контролю та календарних планів вчителів-предметників і планів виховної роботи класних керівників.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48" y="2693698"/>
            <a:ext cx="4498536" cy="233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18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84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7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5" name="Google Shape;142;p6"/>
          <p:cNvSpPr txBox="1"/>
          <p:nvPr/>
        </p:nvSpPr>
        <p:spPr>
          <a:xfrm>
            <a:off x="251520" y="110835"/>
            <a:ext cx="8568952" cy="119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lvl="0" algn="ctr">
              <a:buClr>
                <a:srgbClr val="C00000"/>
              </a:buClr>
              <a:buSzPts val="5400"/>
            </a:pP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Рух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учнів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протягом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endParaRPr lang="ru-RU" sz="5400" b="1" dirty="0" smtClean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  <a:p>
            <a:pPr lvl="0" algn="ctr">
              <a:buClr>
                <a:srgbClr val="C00000"/>
              </a:buClr>
              <a:buSzPts val="5400"/>
            </a:pPr>
            <a:r>
              <a:rPr lang="ru-RU" sz="5400" b="1" dirty="0" err="1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навчального</a:t>
            </a:r>
            <a:r>
              <a:rPr lang="ru-RU" sz="5400" b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року</a:t>
            </a:r>
            <a:endParaRPr sz="5400" b="1" i="0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14784"/>
              </p:ext>
            </p:extLst>
          </p:nvPr>
        </p:nvGraphicFramePr>
        <p:xfrm>
          <a:off x="124693" y="1302326"/>
          <a:ext cx="8811489" cy="5112329"/>
        </p:xfrm>
        <a:graphic>
          <a:graphicData uri="http://schemas.openxmlformats.org/drawingml/2006/table">
            <a:tbl>
              <a:tblPr>
                <a:tableStyleId>{84556344-3776-4A1C-9F10-86E8BCFB8204}</a:tableStyleId>
              </a:tblPr>
              <a:tblGrid>
                <a:gridCol w="1957913"/>
                <a:gridCol w="414141"/>
                <a:gridCol w="516352"/>
                <a:gridCol w="514591"/>
                <a:gridCol w="514591"/>
                <a:gridCol w="1030945"/>
                <a:gridCol w="385943"/>
                <a:gridCol w="385943"/>
                <a:gridCol w="385943"/>
                <a:gridCol w="385943"/>
                <a:gridCol w="380656"/>
                <a:gridCol w="907583"/>
                <a:gridCol w="1030945"/>
              </a:tblGrid>
              <a:tr h="1556593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Класи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4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Усього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6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8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9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Усього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Разом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</a:tr>
              <a:tr h="63849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Кількість класів на паралелі</a:t>
                      </a:r>
                      <a:endParaRPr lang="uk-UA" sz="10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4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9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</a:tr>
              <a:tr h="876866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Кількість учнів на початок нового навчального року</a:t>
                      </a:r>
                      <a:endParaRPr lang="uk-UA" sz="10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6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8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30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6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8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9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37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67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</a:tr>
              <a:tr h="58175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Прибуло учнів</a:t>
                      </a:r>
                      <a:endParaRPr lang="uk-UA" sz="10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</a:tr>
              <a:tr h="581757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Вибуло учнів</a:t>
                      </a:r>
                      <a:endParaRPr lang="uk-UA" sz="10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</a:tr>
              <a:tr h="876866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Кількість учнів на кінець навчального року</a:t>
                      </a:r>
                      <a:endParaRPr lang="uk-UA" sz="10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6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9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11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31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6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8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9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37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68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400"/>
            <a:ext cx="939552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131" name="Google Shape;131;p5"/>
          <p:cNvSpPr txBox="1">
            <a:spLocks noGrp="1"/>
          </p:cNvSpPr>
          <p:nvPr>
            <p:ph type="ctrTitle"/>
          </p:nvPr>
        </p:nvSpPr>
        <p:spPr>
          <a:xfrm>
            <a:off x="685800" y="124691"/>
            <a:ext cx="7772400" cy="623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Педагогічний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колектив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Стовпинської ЗОШ </a:t>
            </a:r>
            <a:r>
              <a:rPr lang="ru-RU" sz="5400" b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</a:br>
            <a:r>
              <a:rPr lang="ru-RU" sz="5400" b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І-ІІ </a:t>
            </a:r>
            <a:r>
              <a:rPr lang="ru-RU" sz="5400" b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ступенів</a:t>
            </a:r>
            <a:r>
              <a:rPr lang="ru-RU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/>
            </a:r>
            <a:br>
              <a:rPr lang="ru-RU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</a:br>
            <a:endParaRPr dirty="0">
              <a:latin typeface="Georgia" pitchFamily="18" charset="0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251520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4" name="Google Shape;15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 descr="pic137-bi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251520" y="0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orsiva"/>
              <a:buNone/>
            </a:pPr>
            <a:r>
              <a:rPr lang="uk-UA" sz="5400" b="1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 sz="5400" b="1" i="0" u="none" strike="noStrike" cap="none">
              <a:solidFill>
                <a:srgbClr val="FF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251520" y="231663"/>
            <a:ext cx="87154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indent="180975" algn="ctr">
              <a:buClr>
                <a:srgbClr val="C00000"/>
              </a:buClr>
              <a:buSzPts val="3600"/>
            </a:pPr>
            <a:r>
              <a:rPr lang="uk-UA" sz="28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КАДРОВЕ </a:t>
            </a:r>
            <a:r>
              <a:rPr lang="uk-UA" sz="28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ЗАБЕЗПЕЧЕННЯ</a:t>
            </a:r>
          </a:p>
          <a:p>
            <a:pPr lvl="0" indent="180975" algn="ctr">
              <a:buClr>
                <a:srgbClr val="C00000"/>
              </a:buClr>
              <a:buSzPts val="3600"/>
            </a:pPr>
            <a:r>
              <a:rPr lang="ru-RU" sz="28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Дані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про </a:t>
            </a:r>
            <a:r>
              <a:rPr lang="ru-RU" sz="28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кількісний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склад </a:t>
            </a:r>
            <a:r>
              <a:rPr lang="ru-RU" sz="28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працівників</a:t>
            </a:r>
            <a:endParaRPr sz="2800" b="1" i="1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547919"/>
              </p:ext>
            </p:extLst>
          </p:nvPr>
        </p:nvGraphicFramePr>
        <p:xfrm>
          <a:off x="251520" y="1357745"/>
          <a:ext cx="8678166" cy="5250872"/>
        </p:xfrm>
        <a:graphic>
          <a:graphicData uri="http://schemas.openxmlformats.org/drawingml/2006/table">
            <a:tbl>
              <a:tblPr>
                <a:tableStyleId>{84556344-3776-4A1C-9F10-86E8BCFB8204}</a:tableStyleId>
              </a:tblPr>
              <a:tblGrid>
                <a:gridCol w="4080474"/>
                <a:gridCol w="4597692"/>
              </a:tblGrid>
              <a:tr h="65635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Усього педагогічних працівників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16</a:t>
                      </a:r>
                      <a:endParaRPr lang="uk-UA" sz="16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З них: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учителів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15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практичних психологів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0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педагогів-організаторів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З них працює за сумісництвом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 marL="745490" indent="-10795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Усього працівників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23</a:t>
                      </a:r>
                      <a:endParaRPr lang="uk-UA" sz="160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  <a:tr h="65635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Усього обслуговуючого персоналу</a:t>
                      </a:r>
                      <a:endParaRPr lang="uk-UA" sz="105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Cambria"/>
                      </a:endParaRPr>
                    </a:p>
                  </a:txBody>
                  <a:tcPr marL="32385" marR="32385" marT="32385" marB="32385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600" dirty="0"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Times New Roman"/>
                        <a:cs typeface="Times (T1) Roman"/>
                      </a:endParaRPr>
                    </a:p>
                  </a:txBody>
                  <a:tcPr marL="32385" marR="32385" marT="32385" marB="3238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" name="Google Shape;164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 descr="pic137-bi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166" name="Google Shape;166;p9"/>
          <p:cNvSpPr txBox="1"/>
          <p:nvPr/>
        </p:nvSpPr>
        <p:spPr>
          <a:xfrm>
            <a:off x="251520" y="318654"/>
            <a:ext cx="8568952" cy="82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C00000"/>
              </a:buClr>
              <a:buSzPct val="100000"/>
            </a:pP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Дані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про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якісний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склад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педагогічного</a:t>
            </a:r>
            <a:r>
              <a:rPr lang="ru-RU" sz="36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36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колективу</a:t>
            </a:r>
            <a:endParaRPr sz="3600" b="1" i="1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80385"/>
              </p:ext>
            </p:extLst>
          </p:nvPr>
        </p:nvGraphicFramePr>
        <p:xfrm>
          <a:off x="251518" y="1316182"/>
          <a:ext cx="8781646" cy="1662545"/>
        </p:xfrm>
        <a:graphic>
          <a:graphicData uri="http://schemas.openxmlformats.org/drawingml/2006/table">
            <a:tbl>
              <a:tblPr>
                <a:tableStyleId>{84556344-3776-4A1C-9F10-86E8BCFB8204}</a:tableStyleId>
              </a:tblPr>
              <a:tblGrid>
                <a:gridCol w="2242300"/>
                <a:gridCol w="1593273"/>
                <a:gridCol w="2105891"/>
                <a:gridCol w="1773382"/>
                <a:gridCol w="1066800"/>
              </a:tblGrid>
              <a:tr h="484909">
                <a:tc rowSpan="2"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(T1) Roman"/>
                        <a:ea typeface="Times New Roman"/>
                        <a:cs typeface="Times (T1) Roman"/>
                      </a:endParaRPr>
                    </a:p>
                  </a:txBody>
                  <a:tcPr marL="36195" marR="36195" marT="36195" marB="36195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Освітньо-кваліфікаційний рівень</a:t>
                      </a:r>
                      <a:endParaRPr lang="uk-UA" sz="105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5116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молодший спеціаліст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бакалавр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магістр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</a:tr>
              <a:tr h="526472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педагогічних працівників</a:t>
                      </a:r>
                      <a:endParaRPr lang="uk-UA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36195" marB="36195" anchor="ctr"/>
                </a:tc>
              </a:tr>
            </a:tbl>
          </a:graphicData>
        </a:graphic>
      </p:graphicFrame>
      <p:graphicFrame>
        <p:nvGraphicFramePr>
          <p:cNvPr id="11" name="Google Shape;190;p11"/>
          <p:cNvGraphicFramePr/>
          <p:nvPr>
            <p:extLst>
              <p:ext uri="{D42A27DB-BD31-4B8C-83A1-F6EECF244321}">
                <p14:modId xmlns:p14="http://schemas.microsoft.com/office/powerpoint/2010/main" val="2244472031"/>
              </p:ext>
            </p:extLst>
          </p:nvPr>
        </p:nvGraphicFramePr>
        <p:xfrm>
          <a:off x="251520" y="3089485"/>
          <a:ext cx="8740080" cy="3172770"/>
        </p:xfrm>
        <a:graphic>
          <a:graphicData uri="http://schemas.openxmlformats.org/drawingml/2006/table">
            <a:tbl>
              <a:tblPr firstRow="1" bandRow="1">
                <a:noFill/>
                <a:tableStyleId>{BCE71532-EF51-46E9-A993-35381D1DA588}</a:tableStyleId>
              </a:tblPr>
              <a:tblGrid>
                <a:gridCol w="3544625"/>
                <a:gridCol w="3405090"/>
                <a:gridCol w="1790365"/>
              </a:tblGrid>
              <a:tr h="0"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40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Категорії</a:t>
                      </a:r>
                      <a:endParaRPr sz="40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0712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Вища категорія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51542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 </a:t>
                      </a:r>
                      <a:r>
                        <a:rPr lang="uk-UA" sz="2400" b="1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категорія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5514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ІІ категорія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4710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Спеціаліст 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68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Times New Roman"/>
                        <a:buNone/>
                      </a:pPr>
                      <a:r>
                        <a:rPr lang="uk-UA" sz="4000" b="1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Звання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Старший 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учитель</a:t>
                      </a:r>
                      <a:endParaRPr sz="2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7" name="Google Shape;177;p10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180" name="Google Shape;180;p10"/>
          <p:cNvSpPr txBox="1"/>
          <p:nvPr/>
        </p:nvSpPr>
        <p:spPr>
          <a:xfrm>
            <a:off x="0" y="45026"/>
            <a:ext cx="9028290" cy="182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lvl="0" algn="ctr">
              <a:buClr>
                <a:srgbClr val="C00000"/>
              </a:buClr>
              <a:buSzPts val="5400"/>
            </a:pPr>
            <a:r>
              <a:rPr lang="ru-RU" sz="5400" b="1" i="1" dirty="0" err="1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Дані</a:t>
            </a: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про </a:t>
            </a:r>
            <a:r>
              <a:rPr lang="ru-RU" sz="54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вік</a:t>
            </a:r>
            <a:r>
              <a:rPr lang="ru-RU" sz="54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та </a:t>
            </a:r>
            <a:r>
              <a:rPr lang="ru-RU" sz="5400" b="1" i="1" dirty="0" err="1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педагогічний</a:t>
            </a: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стаж </a:t>
            </a:r>
            <a:r>
              <a:rPr lang="ru-RU" sz="5400" b="1" i="1" dirty="0" err="1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членів</a:t>
            </a: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педагогічного</a:t>
            </a:r>
            <a:r>
              <a:rPr lang="ru-RU" sz="5400" b="1" i="1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ru-RU" sz="5400" b="1" i="1" dirty="0" err="1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колективу</a:t>
            </a:r>
            <a:endParaRPr sz="5400" b="1" i="1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graphicFrame>
        <p:nvGraphicFramePr>
          <p:cNvPr id="12" name="Google Shape;197;p12"/>
          <p:cNvGraphicFramePr/>
          <p:nvPr>
            <p:extLst>
              <p:ext uri="{D42A27DB-BD31-4B8C-83A1-F6EECF244321}">
                <p14:modId xmlns:p14="http://schemas.microsoft.com/office/powerpoint/2010/main" val="1828065801"/>
              </p:ext>
            </p:extLst>
          </p:nvPr>
        </p:nvGraphicFramePr>
        <p:xfrm>
          <a:off x="4978057" y="1814946"/>
          <a:ext cx="4050233" cy="4802272"/>
        </p:xfrm>
        <a:graphic>
          <a:graphicData uri="http://schemas.openxmlformats.org/drawingml/2006/table">
            <a:tbl>
              <a:tblPr firstRow="1" bandRow="1">
                <a:noFill/>
                <a:tableStyleId>{BCE71532-EF51-46E9-A993-35381D1DA588}</a:tableStyleId>
              </a:tblPr>
              <a:tblGrid>
                <a:gridCol w="1956750"/>
                <a:gridCol w="1553155"/>
                <a:gridCol w="540328"/>
              </a:tblGrid>
              <a:tr h="620622">
                <a:tc row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3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 віком</a:t>
                      </a:r>
                      <a:endParaRPr sz="320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893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</a:t>
                      </a:r>
                      <a:r>
                        <a:rPr lang="uk-UA" sz="2000" b="1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7893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31-40 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7893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41-50 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68095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51-55 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років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11325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 років і більше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i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2800" b="1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oogle Shape;198;p12"/>
          <p:cNvGraphicFramePr/>
          <p:nvPr>
            <p:extLst>
              <p:ext uri="{D42A27DB-BD31-4B8C-83A1-F6EECF244321}">
                <p14:modId xmlns:p14="http://schemas.microsoft.com/office/powerpoint/2010/main" val="3492931558"/>
              </p:ext>
            </p:extLst>
          </p:nvPr>
        </p:nvGraphicFramePr>
        <p:xfrm>
          <a:off x="193964" y="1773381"/>
          <a:ext cx="4655127" cy="4946072"/>
        </p:xfrm>
        <a:graphic>
          <a:graphicData uri="http://schemas.openxmlformats.org/drawingml/2006/table">
            <a:tbl>
              <a:tblPr firstRow="1" bandRow="1">
                <a:noFill/>
                <a:tableStyleId>{BCE71532-EF51-46E9-A993-35381D1DA588}</a:tableStyleId>
              </a:tblPr>
              <a:tblGrid>
                <a:gridCol w="2411750"/>
                <a:gridCol w="1675341"/>
                <a:gridCol w="568036"/>
              </a:tblGrid>
              <a:tr h="380970">
                <a:tc row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 педагогічним стажем</a:t>
                      </a:r>
                      <a:endParaRPr sz="280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9679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3-х років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99679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3-10 років</a:t>
                      </a: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8571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10-20 років</a:t>
                      </a:r>
                      <a:endParaRPr sz="2400" b="1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8571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20-30 років</a:t>
                      </a:r>
                      <a:endParaRPr sz="2400" b="1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  <a:tr h="8571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років  і більше</a:t>
                      </a:r>
                      <a:endParaRPr sz="2400" b="1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5" name="Google Shape;205;p13" descr="pic137-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</p:spPr>
      </p:pic>
      <p:sp>
        <p:nvSpPr>
          <p:cNvPr id="206" name="Google Shape;206;p13"/>
          <p:cNvSpPr txBox="1"/>
          <p:nvPr/>
        </p:nvSpPr>
        <p:spPr>
          <a:xfrm>
            <a:off x="357158" y="357166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siva"/>
              <a:buNone/>
            </a:pPr>
            <a:r>
              <a:rPr lang="uk-UA" sz="6000" b="1" i="0" u="none" strike="noStrike" cap="none" dirty="0">
                <a:solidFill>
                  <a:srgbClr val="FF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 </a:t>
            </a:r>
            <a:r>
              <a:rPr lang="uk-UA" sz="6000" b="1" i="0" u="none" strike="noStrike" cap="none" dirty="0">
                <a:solidFill>
                  <a:srgbClr val="C00000"/>
                </a:solidFill>
                <a:latin typeface="Georgia" pitchFamily="18" charset="0"/>
                <a:ea typeface="Corsiva"/>
                <a:cs typeface="Corsiva"/>
                <a:sym typeface="Corsiva"/>
              </a:rPr>
              <a:t>Методична робота </a:t>
            </a:r>
            <a:endParaRPr sz="6000" b="1" i="0" u="none" strike="noStrike" cap="none" dirty="0">
              <a:solidFill>
                <a:srgbClr val="C00000"/>
              </a:solidFill>
              <a:latin typeface="Georgia" pitchFamily="18" charset="0"/>
              <a:ea typeface="Corsiva"/>
              <a:cs typeface="Corsiva"/>
              <a:sym typeface="Corsiva"/>
            </a:endParaRPr>
          </a:p>
        </p:txBody>
      </p:sp>
      <p:sp>
        <p:nvSpPr>
          <p:cNvPr id="207" name="Google Shape;207;p13"/>
          <p:cNvSpPr txBox="1"/>
          <p:nvPr/>
        </p:nvSpPr>
        <p:spPr>
          <a:xfrm>
            <a:off x="0" y="1500166"/>
            <a:ext cx="9144000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 u="sng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/>
            <a:r>
              <a:rPr lang="uk-UA" sz="54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uk-UA" sz="44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Реалізація </a:t>
            </a:r>
            <a:r>
              <a:rPr lang="uk-UA" sz="4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особистісно</a:t>
            </a:r>
            <a:r>
              <a:rPr lang="uk-UA" sz="4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орієнтованого навчання з метою формування ключових компетентностей моделі випускника початкової та базової </a:t>
            </a:r>
            <a:r>
              <a:rPr lang="uk-UA" sz="44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освіти</a:t>
            </a:r>
            <a:r>
              <a:rPr lang="uk-UA" sz="44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44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976</Words>
  <Application>Microsoft Office PowerPoint</Application>
  <PresentationFormat>Экран (4:3)</PresentationFormat>
  <Paragraphs>301</Paragraphs>
  <Slides>32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Times (T1) Roman</vt:lpstr>
      <vt:lpstr>Symbol</vt:lpstr>
      <vt:lpstr>Calibri</vt:lpstr>
      <vt:lpstr>Corsiva</vt:lpstr>
      <vt:lpstr>Arimo</vt:lpstr>
      <vt:lpstr>Georgia</vt:lpstr>
      <vt:lpstr>Times New Roman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Педагогічний колектив Стовпинської ЗОШ  І-ІІ ступенів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Гурткова робота</vt:lpstr>
      <vt:lpstr>Робота зі здібними та обдарованими учнями   Результати різноманітних конкурсів та спортивних змагань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ДЕРЖАВНА ПІДСУМКОВА АТЕСТАЦІЯ </vt:lpstr>
      <vt:lpstr> ВИХОВНА ТА ПОЗАКЛАСНА РОБОТА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Galinka</cp:lastModifiedBy>
  <cp:revision>41</cp:revision>
  <dcterms:created xsi:type="dcterms:W3CDTF">2016-03-30T09:48:38Z</dcterms:created>
  <dcterms:modified xsi:type="dcterms:W3CDTF">2022-07-11T09:27:21Z</dcterms:modified>
</cp:coreProperties>
</file>