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65" d="100"/>
          <a:sy n="65" d="100"/>
        </p:scale>
        <p:origin x="-102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38325615998786"/>
          <c:y val="5.1471868684307746E-2"/>
          <c:w val="0.69013689281835722"/>
          <c:h val="0.812735477982455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власні доходи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3998287456292209E-2"/>
                  <c:y val="0.18767249310027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713307117881261E-2"/>
                  <c:y val="0.24654984824229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2747050761642E-2"/>
                  <c:y val="0.25390984360625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рік</c:v>
                </c:pt>
                <c:pt idx="1">
                  <c:v>2021 рік</c:v>
                </c:pt>
                <c:pt idx="2">
                  <c:v>2022 рік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106404.1</c:v>
                </c:pt>
                <c:pt idx="1">
                  <c:v>143419.20000000001</c:v>
                </c:pt>
                <c:pt idx="2">
                  <c:v>147347.6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трансферти з різних рівнів бюджетів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рік</c:v>
                </c:pt>
                <c:pt idx="1">
                  <c:v>2021 рік</c:v>
                </c:pt>
                <c:pt idx="2">
                  <c:v>2022 рік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169046.3</c:v>
                </c:pt>
                <c:pt idx="1">
                  <c:v>214890.1</c:v>
                </c:pt>
                <c:pt idx="2">
                  <c:v>187453.6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63744"/>
        <c:axId val="131665280"/>
      </c:barChart>
      <c:catAx>
        <c:axId val="131663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1665280"/>
        <c:crosses val="autoZero"/>
        <c:auto val="1"/>
        <c:lblAlgn val="ctr"/>
        <c:lblOffset val="100"/>
        <c:noMultiLvlLbl val="0"/>
      </c:catAx>
      <c:valAx>
        <c:axId val="13166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663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74375335915283"/>
          <c:y val="0.22213272099037298"/>
          <c:w val="0.18894116262389551"/>
          <c:h val="0.35451759882360612"/>
        </c:manualLayout>
      </c:layout>
      <c:overlay val="0"/>
      <c:txPr>
        <a:bodyPr/>
        <a:lstStyle/>
        <a:p>
          <a:pPr>
            <a:defRPr sz="131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Разом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рік</c:v>
                </c:pt>
                <c:pt idx="1">
                  <c:v>2021 рік</c:v>
                </c:pt>
                <c:pt idx="2">
                  <c:v>2022 рік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289078.8</c:v>
                </c:pt>
                <c:pt idx="1">
                  <c:v>383130.9</c:v>
                </c:pt>
                <c:pt idx="2">
                  <c:v>326150.59999999998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Загальний фонд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рік</c:v>
                </c:pt>
                <c:pt idx="1">
                  <c:v>2021 рік</c:v>
                </c:pt>
                <c:pt idx="2">
                  <c:v>2022 рік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252531</c:v>
                </c:pt>
                <c:pt idx="1">
                  <c:v>322058.59999999998</c:v>
                </c:pt>
                <c:pt idx="2">
                  <c:v>310292.2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Спеціальний фонд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рік</c:v>
                </c:pt>
                <c:pt idx="1">
                  <c:v>2021 рік</c:v>
                </c:pt>
                <c:pt idx="2">
                  <c:v>2022 рік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36547.699999999997</c:v>
                </c:pt>
                <c:pt idx="1">
                  <c:v>61072.2</c:v>
                </c:pt>
                <c:pt idx="2">
                  <c:v>15858.4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6993664"/>
        <c:axId val="186999552"/>
        <c:axId val="0"/>
      </c:bar3DChart>
      <c:catAx>
        <c:axId val="18699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86999552"/>
        <c:crosses val="autoZero"/>
        <c:auto val="1"/>
        <c:lblAlgn val="ctr"/>
        <c:lblOffset val="100"/>
        <c:noMultiLvlLbl val="0"/>
      </c:catAx>
      <c:valAx>
        <c:axId val="18699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993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81101702985383"/>
          <c:y val="0.16881073043166145"/>
          <c:w val="0.84035603186947483"/>
          <c:h val="0.811391630438147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Фактичне надходження до бюджету за 2022 рік (тис.грн.)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01992090164585"/>
                  <c:y val="-0.17902496261799691"/>
                </c:manualLayout>
              </c:layout>
              <c:tx>
                <c:rich>
                  <a:bodyPr/>
                  <a:lstStyle/>
                  <a:p>
                    <a:r>
                      <a:rPr lang="ru-RU" sz="1200" smtClean="0"/>
                      <a:t>Податок на доходи фізичних осіб </a:t>
                    </a:r>
                    <a:r>
                      <a:rPr lang="en-US" smtClean="0"/>
                      <a:t>88956,5</a:t>
                    </a:r>
                    <a:r>
                      <a:rPr lang="ru-RU" smtClean="0"/>
                      <a:t> тис.грн. 60,4%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057151139952704"/>
                  <c:y val="-0.150227843536510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/>
                      <a:t>Рентна</a:t>
                    </a:r>
                    <a:r>
                      <a:rPr lang="ru-RU" sz="1400" dirty="0" smtClean="0"/>
                      <a:t> плата </a:t>
                    </a:r>
                    <a:r>
                      <a:rPr lang="en-US" dirty="0" smtClean="0"/>
                      <a:t>17881,2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тис.грн</a:t>
                    </a:r>
                    <a:r>
                      <a:rPr lang="ru-RU" dirty="0" smtClean="0"/>
                      <a:t>. 12,1%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3467722620983825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err="1" smtClean="0"/>
                      <a:t>Акцизний</a:t>
                    </a:r>
                    <a:r>
                      <a:rPr lang="ru-RU" sz="1200" dirty="0" smtClean="0"/>
                      <a:t> </a:t>
                    </a:r>
                    <a:r>
                      <a:rPr lang="ru-RU" sz="1200" dirty="0" err="1" smtClean="0"/>
                      <a:t>податок</a:t>
                    </a:r>
                    <a:r>
                      <a:rPr lang="ru-RU" sz="1200" dirty="0" smtClean="0"/>
                      <a:t> </a:t>
                    </a:r>
                    <a:r>
                      <a:rPr lang="en-US" sz="1200" b="1" dirty="0" smtClean="0"/>
                      <a:t>3416,5</a:t>
                    </a:r>
                    <a:r>
                      <a:rPr lang="ru-RU" sz="1200" b="1" dirty="0" smtClean="0"/>
                      <a:t> </a:t>
                    </a:r>
                    <a:r>
                      <a:rPr lang="ru-RU" sz="1200" b="1" dirty="0" err="1" smtClean="0"/>
                      <a:t>тис.грн</a:t>
                    </a:r>
                    <a:r>
                      <a:rPr lang="ru-RU" sz="1200" b="1" dirty="0" smtClean="0"/>
                      <a:t>. </a:t>
                    </a:r>
                  </a:p>
                  <a:p>
                    <a:r>
                      <a:rPr lang="ru-RU" sz="1200" b="1" dirty="0" smtClean="0"/>
                      <a:t>2,3%</a:t>
                    </a:r>
                    <a:endParaRPr lang="en-US" sz="12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699944053835291E-2"/>
                  <c:y val="-2.176511353019063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err="1" smtClean="0"/>
                      <a:t>Податок</a:t>
                    </a:r>
                    <a:r>
                      <a:rPr lang="ru-RU" sz="1200" dirty="0" smtClean="0"/>
                      <a:t> на </a:t>
                    </a:r>
                  </a:p>
                  <a:p>
                    <a:r>
                      <a:rPr lang="ru-RU" sz="1200" dirty="0" err="1" smtClean="0"/>
                      <a:t>нерухоме</a:t>
                    </a:r>
                    <a:r>
                      <a:rPr lang="ru-RU" sz="1200" dirty="0" smtClean="0"/>
                      <a:t> </a:t>
                    </a:r>
                    <a:r>
                      <a:rPr lang="ru-RU" sz="1200" dirty="0" err="1" smtClean="0"/>
                      <a:t>майно</a:t>
                    </a:r>
                    <a:endParaRPr lang="ru-RU" sz="1200" dirty="0" smtClean="0"/>
                  </a:p>
                  <a:p>
                    <a:r>
                      <a:rPr lang="ru-RU" sz="1200" dirty="0" smtClean="0"/>
                      <a:t> </a:t>
                    </a:r>
                    <a:r>
                      <a:rPr lang="en-US" sz="1200" b="1" dirty="0" smtClean="0"/>
                      <a:t>1522,8</a:t>
                    </a:r>
                    <a:r>
                      <a:rPr lang="ru-RU" sz="1200" b="1" dirty="0" smtClean="0"/>
                      <a:t> </a:t>
                    </a:r>
                    <a:r>
                      <a:rPr lang="ru-RU" sz="1200" b="1" dirty="0" err="1" smtClean="0"/>
                      <a:t>тис.грн</a:t>
                    </a:r>
                    <a:r>
                      <a:rPr lang="ru-RU" sz="1200" b="1" dirty="0" smtClean="0"/>
                      <a:t>. 1%</a:t>
                    </a:r>
                    <a:endParaRPr lang="en-US" sz="12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732936419762881E-2"/>
                  <c:y val="-6.9900930861962515E-2"/>
                </c:manualLayout>
              </c:layout>
              <c:tx>
                <c:rich>
                  <a:bodyPr/>
                  <a:lstStyle/>
                  <a:p>
                    <a:r>
                      <a:rPr lang="ru-RU" sz="1200" smtClean="0"/>
                      <a:t>Плата за землю </a:t>
                    </a:r>
                    <a:r>
                      <a:rPr lang="en-US" sz="1200" b="1" smtClean="0"/>
                      <a:t>15254,7</a:t>
                    </a:r>
                    <a:r>
                      <a:rPr lang="ru-RU" sz="1200" b="1" smtClean="0"/>
                      <a:t> тис.грн. 10,3%</a:t>
                    </a:r>
                    <a:endParaRPr lang="en-US" sz="12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7055932277365975E-2"/>
                  <c:y val="-1.487266442162164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err="1" smtClean="0"/>
                      <a:t>Єдиний</a:t>
                    </a:r>
                    <a:r>
                      <a:rPr lang="ru-RU" sz="1200" dirty="0" smtClean="0"/>
                      <a:t> </a:t>
                    </a:r>
                    <a:r>
                      <a:rPr lang="ru-RU" sz="1200" dirty="0" err="1" smtClean="0"/>
                      <a:t>податок</a:t>
                    </a:r>
                    <a:r>
                      <a:rPr lang="ru-RU" sz="1200" dirty="0" smtClean="0"/>
                      <a:t> </a:t>
                    </a:r>
                    <a:r>
                      <a:rPr lang="ru-RU" sz="1200" b="1" dirty="0" smtClean="0"/>
                      <a:t>18059,2 </a:t>
                    </a:r>
                    <a:r>
                      <a:rPr lang="ru-RU" sz="1200" b="1" dirty="0" err="1" smtClean="0"/>
                      <a:t>тис.грн</a:t>
                    </a:r>
                    <a:r>
                      <a:rPr lang="ru-RU" sz="1200" b="1" dirty="0" smtClean="0"/>
                      <a:t>. </a:t>
                    </a:r>
                  </a:p>
                  <a:p>
                    <a:r>
                      <a:rPr lang="ru-RU" sz="1200" b="1" dirty="0" smtClean="0"/>
                      <a:t>12,4%</a:t>
                    </a:r>
                    <a:endParaRPr lang="en-US" sz="12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910607154760579E-2"/>
                  <c:y val="-4.6127353370992968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Плата за </a:t>
                    </a:r>
                    <a:r>
                      <a:rPr lang="ru-RU" sz="1200" dirty="0" err="1" smtClean="0"/>
                      <a:t>надання</a:t>
                    </a:r>
                    <a:r>
                      <a:rPr lang="ru-RU" sz="1200" dirty="0" smtClean="0"/>
                      <a:t> </a:t>
                    </a:r>
                    <a:r>
                      <a:rPr lang="ru-RU" sz="1200" dirty="0" err="1" smtClean="0"/>
                      <a:t>адмін</a:t>
                    </a:r>
                    <a:r>
                      <a:rPr lang="ru-RU" sz="1200" dirty="0" smtClean="0"/>
                      <a:t>. </a:t>
                    </a:r>
                    <a:r>
                      <a:rPr lang="ru-RU" sz="1200" dirty="0" err="1" smtClean="0"/>
                      <a:t>послуг</a:t>
                    </a:r>
                    <a:endParaRPr lang="ru-RU" sz="1200" dirty="0" smtClean="0"/>
                  </a:p>
                  <a:p>
                    <a:r>
                      <a:rPr lang="ru-RU" sz="1200" dirty="0" smtClean="0"/>
                      <a:t> </a:t>
                    </a:r>
                    <a:r>
                      <a:rPr lang="en-US" sz="1200" b="1" dirty="0" smtClean="0"/>
                      <a:t>953,9</a:t>
                    </a:r>
                    <a:r>
                      <a:rPr lang="ru-RU" sz="1200" b="1" dirty="0" smtClean="0"/>
                      <a:t> </a:t>
                    </a:r>
                    <a:r>
                      <a:rPr lang="ru-RU" sz="1200" b="1" dirty="0" err="1" smtClean="0"/>
                      <a:t>тис.грн</a:t>
                    </a:r>
                    <a:r>
                      <a:rPr lang="ru-RU" sz="1200" b="1" dirty="0" smtClean="0"/>
                      <a:t>. 0,6%</a:t>
                    </a:r>
                    <a:endParaRPr lang="en-US" sz="12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9944453096481344"/>
                  <c:y val="6.360859722325934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err="1" smtClean="0"/>
                      <a:t>Інші</a:t>
                    </a:r>
                    <a:r>
                      <a:rPr lang="ru-RU" sz="1200" dirty="0" smtClean="0"/>
                      <a:t> </a:t>
                    </a:r>
                    <a:r>
                      <a:rPr lang="ru-RU" sz="1200" dirty="0" err="1" smtClean="0"/>
                      <a:t>надходження</a:t>
                    </a:r>
                    <a:r>
                      <a:rPr lang="ru-RU" sz="1200" dirty="0" smtClean="0"/>
                      <a:t> </a:t>
                    </a:r>
                    <a:r>
                      <a:rPr lang="en-US" sz="1200" b="1" dirty="0" smtClean="0"/>
                      <a:t>1302,8</a:t>
                    </a:r>
                    <a:r>
                      <a:rPr lang="ru-RU" sz="1200" b="1" dirty="0" smtClean="0"/>
                      <a:t> </a:t>
                    </a:r>
                    <a:r>
                      <a:rPr lang="ru-RU" sz="1200" b="1" dirty="0" err="1" smtClean="0"/>
                      <a:t>тис.грн</a:t>
                    </a:r>
                    <a:r>
                      <a:rPr lang="ru-RU" sz="1200" b="1" dirty="0" smtClean="0"/>
                      <a:t>. </a:t>
                    </a:r>
                  </a:p>
                  <a:p>
                    <a:r>
                      <a:rPr lang="ru-RU" sz="1200" b="1" dirty="0" smtClean="0"/>
                      <a:t>0,9%</a:t>
                    </a:r>
                    <a:endParaRPr lang="en-US" sz="12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Податок на доходи з фізичних осіб</c:v>
                </c:pt>
                <c:pt idx="1">
                  <c:v>Рентна плата </c:v>
                </c:pt>
                <c:pt idx="2">
                  <c:v>Акцизний податок</c:v>
                </c:pt>
                <c:pt idx="3">
                  <c:v>Податок на нерухоме майно</c:v>
                </c:pt>
                <c:pt idx="4">
                  <c:v>Плата за землю</c:v>
                </c:pt>
                <c:pt idx="5">
                  <c:v>Єдиний податок</c:v>
                </c:pt>
                <c:pt idx="6">
                  <c:v>Плата за надання адміністративних послуг</c:v>
                </c:pt>
                <c:pt idx="7">
                  <c:v>Інші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88956.5</c:v>
                </c:pt>
                <c:pt idx="1">
                  <c:v>17881.2</c:v>
                </c:pt>
                <c:pt idx="2">
                  <c:v>3416.5</c:v>
                </c:pt>
                <c:pt idx="3">
                  <c:v>1522.8</c:v>
                </c:pt>
                <c:pt idx="4">
                  <c:v>15254.7</c:v>
                </c:pt>
                <c:pt idx="5">
                  <c:v>18059.2</c:v>
                </c:pt>
                <c:pt idx="6">
                  <c:v>953.9</c:v>
                </c:pt>
                <c:pt idx="7">
                  <c:v>1302.8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рік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Податок на доходи з фізичних осіб</c:v>
                </c:pt>
                <c:pt idx="1">
                  <c:v>Рентна плата </c:v>
                </c:pt>
                <c:pt idx="2">
                  <c:v>Акцизний податок</c:v>
                </c:pt>
                <c:pt idx="3">
                  <c:v>Податок на нерухоме майно</c:v>
                </c:pt>
                <c:pt idx="4">
                  <c:v>Плата за землю</c:v>
                </c:pt>
                <c:pt idx="5">
                  <c:v>Єдиний податок</c:v>
                </c:pt>
                <c:pt idx="6">
                  <c:v>Плата за надання адміністративних послуг</c:v>
                </c:pt>
                <c:pt idx="7">
                  <c:v>Інші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51232.2</c:v>
                </c:pt>
                <c:pt idx="1">
                  <c:v>20455.099999999999</c:v>
                </c:pt>
                <c:pt idx="2">
                  <c:v>5017.8</c:v>
                </c:pt>
                <c:pt idx="3">
                  <c:v>1081.3</c:v>
                </c:pt>
                <c:pt idx="4">
                  <c:v>10839.4</c:v>
                </c:pt>
                <c:pt idx="5">
                  <c:v>15545.2</c:v>
                </c:pt>
                <c:pt idx="6">
                  <c:v>1135</c:v>
                </c:pt>
                <c:pt idx="7">
                  <c:v>1098.0999999999999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рік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Податок на доходи з фізичних осіб</c:v>
                </c:pt>
                <c:pt idx="1">
                  <c:v>Рентна плата </c:v>
                </c:pt>
                <c:pt idx="2">
                  <c:v>Акцизний податок</c:v>
                </c:pt>
                <c:pt idx="3">
                  <c:v>Податок на нерухоме майно</c:v>
                </c:pt>
                <c:pt idx="4">
                  <c:v>Плата за землю</c:v>
                </c:pt>
                <c:pt idx="5">
                  <c:v>Єдиний податок</c:v>
                </c:pt>
                <c:pt idx="6">
                  <c:v>Плата за надання адміністративних послуг</c:v>
                </c:pt>
                <c:pt idx="7">
                  <c:v>Інші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74922.600000000006</c:v>
                </c:pt>
                <c:pt idx="1">
                  <c:v>19608.3</c:v>
                </c:pt>
                <c:pt idx="2">
                  <c:v>9107.9</c:v>
                </c:pt>
                <c:pt idx="3">
                  <c:v>1466.8</c:v>
                </c:pt>
                <c:pt idx="4">
                  <c:v>16327.7</c:v>
                </c:pt>
                <c:pt idx="5">
                  <c:v>18929.3</c:v>
                </c:pt>
                <c:pt idx="6">
                  <c:v>1427.8</c:v>
                </c:pt>
                <c:pt idx="7">
                  <c:v>1628.8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рік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Податок на доходи з фізичних осіб</c:v>
                </c:pt>
                <c:pt idx="1">
                  <c:v>Рентна плата </c:v>
                </c:pt>
                <c:pt idx="2">
                  <c:v>Акцизний податок</c:v>
                </c:pt>
                <c:pt idx="3">
                  <c:v>Податок на нерухоме майно</c:v>
                </c:pt>
                <c:pt idx="4">
                  <c:v>Плата за землю</c:v>
                </c:pt>
                <c:pt idx="5">
                  <c:v>Єдиний податок</c:v>
                </c:pt>
                <c:pt idx="6">
                  <c:v>Плата за надання адміністративних послуг</c:v>
                </c:pt>
                <c:pt idx="7">
                  <c:v>Інші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88956.5</c:v>
                </c:pt>
                <c:pt idx="1">
                  <c:v>17881.2</c:v>
                </c:pt>
                <c:pt idx="2">
                  <c:v>3416.5</c:v>
                </c:pt>
                <c:pt idx="3">
                  <c:v>1522.8</c:v>
                </c:pt>
                <c:pt idx="4">
                  <c:v>15254.7</c:v>
                </c:pt>
                <c:pt idx="5">
                  <c:v>18059.2</c:v>
                </c:pt>
                <c:pt idx="6">
                  <c:v>953.9</c:v>
                </c:pt>
                <c:pt idx="7">
                  <c:v>1302.8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160064"/>
        <c:axId val="143161984"/>
      </c:barChart>
      <c:catAx>
        <c:axId val="143160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3161984"/>
        <c:crosses val="autoZero"/>
        <c:auto val="1"/>
        <c:lblAlgn val="ctr"/>
        <c:lblOffset val="100"/>
        <c:noMultiLvlLbl val="0"/>
      </c:catAx>
      <c:valAx>
        <c:axId val="143161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31600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35567918527839E-2"/>
          <c:y val="9.4593175853018366E-2"/>
          <c:w val="0.91864432081472158"/>
          <c:h val="0.89834100059155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185797224998928"/>
                  <c:y val="9.97726815876680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6940972851161216"/>
                  <c:y val="-0.3911990213477144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00" dirty="0" err="1"/>
                      <a:t>Субвенція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освітнього</a:t>
                    </a:r>
                    <a:r>
                      <a:rPr lang="ru-RU" sz="1200" dirty="0"/>
                      <a:t> </a:t>
                    </a:r>
                    <a:r>
                      <a:rPr lang="ru-RU" sz="1200" dirty="0" err="1"/>
                      <a:t>напрямку</a:t>
                    </a:r>
                    <a:r>
                      <a:rPr lang="ru-RU" sz="1200" dirty="0"/>
                      <a:t>; 1592,3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5211222722194043"/>
                  <c:y val="-3.34492324126880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Базова дотація</c:v>
                </c:pt>
                <c:pt idx="1">
                  <c:v>Освітня субвенція</c:v>
                </c:pt>
                <c:pt idx="2">
                  <c:v>Субвенція освітнього напрямку</c:v>
                </c:pt>
                <c:pt idx="3">
                  <c:v>Дотація на проведення розрахунків протягом опалювального сезону</c:v>
                </c:pt>
                <c:pt idx="4">
                  <c:v>Інші субвенції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38406.400000000001</c:v>
                </c:pt>
                <c:pt idx="1">
                  <c:v>144499.79999999999</c:v>
                </c:pt>
                <c:pt idx="2">
                  <c:v>1592.3</c:v>
                </c:pt>
                <c:pt idx="3">
                  <c:v>1072.5999999999999</c:v>
                </c:pt>
                <c:pt idx="4">
                  <c:v>1882.5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рік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Освітня субвенція ДБ</c:v>
                </c:pt>
                <c:pt idx="1">
                  <c:v>Дотація ДБ</c:v>
                </c:pt>
                <c:pt idx="2">
                  <c:v>Субвенції соціального напрямку</c:v>
                </c:pt>
                <c:pt idx="3">
                  <c:v>Субвенції освітнього напрямку</c:v>
                </c:pt>
                <c:pt idx="4">
                  <c:v>Субвенції на охорону здоров"я</c:v>
                </c:pt>
                <c:pt idx="5">
                  <c:v>Дотації з МБ</c:v>
                </c:pt>
                <c:pt idx="6">
                  <c:v>Субвенція соц-економ.</c:v>
                </c:pt>
                <c:pt idx="7">
                  <c:v>Інші субвенції з МБ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108351.8</c:v>
                </c:pt>
                <c:pt idx="1">
                  <c:v>29292.799999999999</c:v>
                </c:pt>
                <c:pt idx="2">
                  <c:v>3839.5</c:v>
                </c:pt>
                <c:pt idx="3">
                  <c:v>6327.6</c:v>
                </c:pt>
                <c:pt idx="4">
                  <c:v>9680.7000000000007</c:v>
                </c:pt>
                <c:pt idx="5">
                  <c:v>6595.5</c:v>
                </c:pt>
                <c:pt idx="6">
                  <c:v>1000</c:v>
                </c:pt>
                <c:pt idx="7">
                  <c:v>3958.4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рік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Освітня субвенція ДБ</c:v>
                </c:pt>
                <c:pt idx="1">
                  <c:v>Дотація ДБ</c:v>
                </c:pt>
                <c:pt idx="2">
                  <c:v>Субвенції соціального напрямку</c:v>
                </c:pt>
                <c:pt idx="3">
                  <c:v>Субвенції освітнього напрямку</c:v>
                </c:pt>
                <c:pt idx="4">
                  <c:v>Субвенції на охорону здоров"я</c:v>
                </c:pt>
                <c:pt idx="5">
                  <c:v>Дотації з МБ</c:v>
                </c:pt>
                <c:pt idx="6">
                  <c:v>Субвенція соц-економ.</c:v>
                </c:pt>
                <c:pt idx="7">
                  <c:v>Інші субвенції з МБ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143519.20000000001</c:v>
                </c:pt>
                <c:pt idx="1">
                  <c:v>37093</c:v>
                </c:pt>
                <c:pt idx="2">
                  <c:v>11131.9</c:v>
                </c:pt>
                <c:pt idx="3">
                  <c:v>8574.7000000000007</c:v>
                </c:pt>
                <c:pt idx="4">
                  <c:v>854.5</c:v>
                </c:pt>
                <c:pt idx="5">
                  <c:v>3584.8</c:v>
                </c:pt>
                <c:pt idx="6">
                  <c:v>5350</c:v>
                </c:pt>
                <c:pt idx="7">
                  <c:v>4782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рік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Освітня субвенція ДБ</c:v>
                </c:pt>
                <c:pt idx="1">
                  <c:v>Дотація ДБ</c:v>
                </c:pt>
                <c:pt idx="2">
                  <c:v>Субвенції соціального напрямку</c:v>
                </c:pt>
                <c:pt idx="3">
                  <c:v>Субвенції освітнього напрямку</c:v>
                </c:pt>
                <c:pt idx="4">
                  <c:v>Субвенції на охорону здоров"я</c:v>
                </c:pt>
                <c:pt idx="5">
                  <c:v>Дотації з МБ</c:v>
                </c:pt>
                <c:pt idx="6">
                  <c:v>Субвенція соц-економ.</c:v>
                </c:pt>
                <c:pt idx="7">
                  <c:v>Інші субвенції з МБ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144499.79999999999</c:v>
                </c:pt>
                <c:pt idx="1">
                  <c:v>38406.400000000001</c:v>
                </c:pt>
                <c:pt idx="2">
                  <c:v>0</c:v>
                </c:pt>
                <c:pt idx="3">
                  <c:v>1592.3</c:v>
                </c:pt>
                <c:pt idx="4">
                  <c:v>0</c:v>
                </c:pt>
                <c:pt idx="5">
                  <c:v>1072.5999999999999</c:v>
                </c:pt>
                <c:pt idx="6">
                  <c:v>0</c:v>
                </c:pt>
                <c:pt idx="7">
                  <c:v>1882.5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926016"/>
        <c:axId val="143927552"/>
        <c:axId val="0"/>
      </c:bar3DChart>
      <c:catAx>
        <c:axId val="143926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3927552"/>
        <c:crosses val="autoZero"/>
        <c:auto val="1"/>
        <c:lblAlgn val="ctr"/>
        <c:lblOffset val="100"/>
        <c:noMultiLvlLbl val="0"/>
      </c:catAx>
      <c:valAx>
        <c:axId val="143927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39260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рік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708169486757579E-3"/>
                  <c:y val="0.15087396504139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Фізичні особи підприємці</c:v>
                </c:pt>
                <c:pt idx="1">
                  <c:v>Юридичні особи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930</c:v>
                </c:pt>
                <c:pt idx="1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рік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713307117881261E-2"/>
                  <c:y val="0.11775500003621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Фізичні особи підприємці</c:v>
                </c:pt>
                <c:pt idx="1">
                  <c:v>Юридичні особи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842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553856"/>
        <c:axId val="144555392"/>
        <c:axId val="0"/>
      </c:bar3DChart>
      <c:catAx>
        <c:axId val="14455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44555392"/>
        <c:crosses val="autoZero"/>
        <c:auto val="1"/>
        <c:lblAlgn val="ctr"/>
        <c:lblOffset val="100"/>
        <c:noMultiLvlLbl val="0"/>
      </c:catAx>
      <c:valAx>
        <c:axId val="14455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553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55489809335957E-2"/>
          <c:y val="7.1812639364969261E-2"/>
          <c:w val="0.91884451019066404"/>
          <c:h val="0.582652758765310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рік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Власні доходи</c:v>
                </c:pt>
                <c:pt idx="1">
                  <c:v>З врахуванням міжбюджетних трансфертів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3.1</c:v>
                </c:pt>
                <c:pt idx="1">
                  <c:v>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рік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Власні доходи</c:v>
                </c:pt>
                <c:pt idx="1">
                  <c:v>З врахуванням міжбюджетних трансфертів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10.3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рік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Власні доходи</c:v>
                </c:pt>
                <c:pt idx="1">
                  <c:v>З врахуванням міжбюджетних трансфертів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4.3</c:v>
                </c:pt>
                <c:pt idx="1">
                  <c:v>9.8000000000000007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83989376"/>
        <c:axId val="183990912"/>
        <c:axId val="0"/>
      </c:bar3DChart>
      <c:catAx>
        <c:axId val="1839893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83990912"/>
        <c:crosses val="autoZero"/>
        <c:auto val="1"/>
        <c:lblAlgn val="ctr"/>
        <c:lblOffset val="100"/>
        <c:noMultiLvlLbl val="0"/>
      </c:catAx>
      <c:valAx>
        <c:axId val="183990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839893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183266471962876E-3"/>
          <c:y val="5.3448635899623946E-2"/>
          <c:w val="0.83728864162944328"/>
          <c:h val="0.80862374567359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Видатки по галузях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/>
                      <a:t>Освіта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232160,7 </a:t>
                    </a:r>
                    <a:r>
                      <a:rPr lang="ru-RU" dirty="0" err="1" smtClean="0"/>
                      <a:t>тис.грн</a:t>
                    </a:r>
                    <a:r>
                      <a:rPr lang="ru-RU" dirty="0" smtClean="0"/>
                      <a:t>. </a:t>
                    </a:r>
                  </a:p>
                  <a:p>
                    <a:r>
                      <a:rPr lang="ru-RU" dirty="0" smtClean="0"/>
                      <a:t>75,6%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Державне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управління</a:t>
                    </a:r>
                    <a:r>
                      <a:rPr lang="ru-RU" dirty="0" smtClean="0"/>
                      <a:t>;</a:t>
                    </a:r>
                    <a:endParaRPr lang="ru-RU" dirty="0" smtClean="0"/>
                  </a:p>
                  <a:p>
                    <a:r>
                      <a:rPr lang="ru-RU" dirty="0" smtClean="0"/>
                      <a:t> 28199,6 </a:t>
                    </a:r>
                    <a:r>
                      <a:rPr lang="ru-RU" dirty="0" err="1" smtClean="0"/>
                      <a:t>тис.грн</a:t>
                    </a:r>
                    <a:r>
                      <a:rPr lang="ru-RU" dirty="0" smtClean="0"/>
                      <a:t>. 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Культура;</a:t>
                    </a:r>
                  </a:p>
                  <a:p>
                    <a:r>
                      <a:rPr lang="ru-RU" smtClean="0"/>
                      <a:t> 9783,2 тис.грн. 3,2%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err="1"/>
                      <a:t>Соціальний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захист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17059,9 </a:t>
                    </a:r>
                    <a:r>
                      <a:rPr lang="ru-RU" dirty="0" err="1" smtClean="0"/>
                      <a:t>тис.грн</a:t>
                    </a:r>
                    <a:r>
                      <a:rPr lang="ru-RU" dirty="0" smtClean="0"/>
                      <a:t>. 5,6%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err="1"/>
                      <a:t>Охорона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здоров"я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10503,5 </a:t>
                    </a:r>
                    <a:r>
                      <a:rPr lang="ru-RU" dirty="0" err="1" smtClean="0"/>
                      <a:t>тис.грн</a:t>
                    </a:r>
                    <a:r>
                      <a:rPr lang="ru-RU" dirty="0" smtClean="0"/>
                      <a:t>. 3,4%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6160595682605316E-2"/>
                  <c:y val="6.4403217350849903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Фізична</a:t>
                    </a:r>
                    <a:r>
                      <a:rPr lang="ru-RU" dirty="0" smtClean="0"/>
                      <a:t> культура і спорт; </a:t>
                    </a:r>
                  </a:p>
                  <a:p>
                    <a:r>
                      <a:rPr lang="ru-RU" dirty="0" smtClean="0"/>
                      <a:t>2375,8 </a:t>
                    </a:r>
                    <a:r>
                      <a:rPr lang="ru-RU" dirty="0" err="1" smtClean="0"/>
                      <a:t>тис.грн</a:t>
                    </a:r>
                    <a:r>
                      <a:rPr lang="ru-RU" dirty="0" smtClean="0"/>
                      <a:t>. 0,8%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7287837583263695E-2"/>
                  <c:y val="0.1498407729002333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Інші</a:t>
                    </a:r>
                    <a:r>
                      <a:rPr lang="ru-RU" dirty="0" smtClean="0"/>
                      <a:t> </a:t>
                    </a:r>
                    <a:r>
                      <a:rPr lang="ru-RU" dirty="0" err="1"/>
                      <a:t>видатки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6859,9 </a:t>
                    </a:r>
                    <a:r>
                      <a:rPr lang="ru-RU" dirty="0" err="1" smtClean="0"/>
                      <a:t>тис.грн</a:t>
                    </a:r>
                    <a:r>
                      <a:rPr lang="ru-RU" dirty="0" smtClean="0"/>
                      <a:t>. 2,2%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Освіта</c:v>
                </c:pt>
                <c:pt idx="1">
                  <c:v>Апарат</c:v>
                </c:pt>
                <c:pt idx="2">
                  <c:v>Культура</c:v>
                </c:pt>
                <c:pt idx="3">
                  <c:v>Соціальний захист</c:v>
                </c:pt>
                <c:pt idx="4">
                  <c:v>Охорона здоров"я</c:v>
                </c:pt>
                <c:pt idx="5">
                  <c:v>Фізична культура і спорт</c:v>
                </c:pt>
                <c:pt idx="6">
                  <c:v>Інші видатки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232160.7</c:v>
                </c:pt>
                <c:pt idx="1">
                  <c:v>28199.599999999999</c:v>
                </c:pt>
                <c:pt idx="2">
                  <c:v>9783.2000000000007</c:v>
                </c:pt>
                <c:pt idx="3">
                  <c:v>17059.900000000001</c:v>
                </c:pt>
                <c:pt idx="4">
                  <c:v>10503.5</c:v>
                </c:pt>
                <c:pt idx="5">
                  <c:v>2375.8000000000002</c:v>
                </c:pt>
                <c:pt idx="6">
                  <c:v>6859.9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Освіта</c:v>
                </c:pt>
                <c:pt idx="1">
                  <c:v>Апарат</c:v>
                </c:pt>
                <c:pt idx="2">
                  <c:v>Культура</c:v>
                </c:pt>
                <c:pt idx="3">
                  <c:v>Соціальний захист</c:v>
                </c:pt>
                <c:pt idx="4">
                  <c:v>Охорона здоров"я</c:v>
                </c:pt>
                <c:pt idx="5">
                  <c:v>Фізична культура і спорт</c:v>
                </c:pt>
                <c:pt idx="6">
                  <c:v>Інші видатки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75.599999999999994</c:v>
                </c:pt>
                <c:pt idx="1">
                  <c:v>9.1999999999999993</c:v>
                </c:pt>
                <c:pt idx="2">
                  <c:v>3.2</c:v>
                </c:pt>
                <c:pt idx="3">
                  <c:v>5.6</c:v>
                </c:pt>
                <c:pt idx="4">
                  <c:v>3.4</c:v>
                </c:pt>
                <c:pt idx="5">
                  <c:v>0.8</c:v>
                </c:pt>
                <c:pt idx="6">
                  <c:v>2.2000000000000002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35947302028302"/>
          <c:y val="4.9468431382867793E-2"/>
          <c:w val="0.84235554664130607"/>
          <c:h val="0.6245173538222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рік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Освіта</c:v>
                </c:pt>
                <c:pt idx="1">
                  <c:v>Державне управління</c:v>
                </c:pt>
                <c:pt idx="2">
                  <c:v>Культура</c:v>
                </c:pt>
                <c:pt idx="3">
                  <c:v>Соціальний захист</c:v>
                </c:pt>
                <c:pt idx="4">
                  <c:v>Охорона здоров"я</c:v>
                </c:pt>
                <c:pt idx="5">
                  <c:v>Фізична культура і спорт</c:v>
                </c:pt>
                <c:pt idx="6">
                  <c:v>Інші видатки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243682.4</c:v>
                </c:pt>
                <c:pt idx="1">
                  <c:v>28297.200000000001</c:v>
                </c:pt>
                <c:pt idx="2">
                  <c:v>12021.2</c:v>
                </c:pt>
                <c:pt idx="3" formatCode="0.0">
                  <c:v>16735</c:v>
                </c:pt>
                <c:pt idx="4">
                  <c:v>6855.9</c:v>
                </c:pt>
                <c:pt idx="5">
                  <c:v>2533.1999999999998</c:v>
                </c:pt>
                <c:pt idx="6" formatCode="0.0">
                  <c:v>7501.1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рік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Освіта</c:v>
                </c:pt>
                <c:pt idx="1">
                  <c:v>Державне управління</c:v>
                </c:pt>
                <c:pt idx="2">
                  <c:v>Культура</c:v>
                </c:pt>
                <c:pt idx="3">
                  <c:v>Соціальний захист</c:v>
                </c:pt>
                <c:pt idx="4">
                  <c:v>Охорона здоров"я</c:v>
                </c:pt>
                <c:pt idx="5">
                  <c:v>Фізична культура і спорт</c:v>
                </c:pt>
                <c:pt idx="6">
                  <c:v>Інші видатки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232160.7</c:v>
                </c:pt>
                <c:pt idx="1">
                  <c:v>28199.599999999999</c:v>
                </c:pt>
                <c:pt idx="2">
                  <c:v>9783.2000000000007</c:v>
                </c:pt>
                <c:pt idx="3">
                  <c:v>17059.900000000001</c:v>
                </c:pt>
                <c:pt idx="4">
                  <c:v>10503.5</c:v>
                </c:pt>
                <c:pt idx="5">
                  <c:v>2375.8000000000002</c:v>
                </c:pt>
                <c:pt idx="6">
                  <c:v>6859.9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3898880"/>
        <c:axId val="183900416"/>
        <c:axId val="0"/>
      </c:bar3DChart>
      <c:catAx>
        <c:axId val="183898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83900416"/>
        <c:crosses val="autoZero"/>
        <c:auto val="1"/>
        <c:lblAlgn val="ctr"/>
        <c:lblOffset val="100"/>
        <c:noMultiLvlLbl val="0"/>
      </c:catAx>
      <c:valAx>
        <c:axId val="183900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38988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0.27193</cdr:x>
      <cdr:y>0.28986</cdr:y>
    </cdr:from>
    <cdr:to>
      <cdr:x>0.5</cdr:x>
      <cdr:y>0.4058</cdr:y>
    </cdr:to>
    <cdr:sp macro="" textlink="">
      <cdr:nvSpPr>
        <cdr:cNvPr id="5" name="Стрелка вправо с вырезом 4"/>
        <cdr:cNvSpPr/>
      </cdr:nvSpPr>
      <cdr:spPr>
        <a:xfrm xmlns:a="http://schemas.openxmlformats.org/drawingml/2006/main">
          <a:off x="2232248" y="1440160"/>
          <a:ext cx="1872208" cy="576064"/>
        </a:xfrm>
        <a:prstGeom xmlns:a="http://schemas.openxmlformats.org/drawingml/2006/main" prst="notchedRightArrow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</a:rPr>
            <a:t>127,1%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0.54386</cdr:x>
      <cdr:y>0.26087</cdr:y>
    </cdr:from>
    <cdr:to>
      <cdr:x>0.73684</cdr:x>
      <cdr:y>0.36232</cdr:y>
    </cdr:to>
    <cdr:sp macro="" textlink="">
      <cdr:nvSpPr>
        <cdr:cNvPr id="6" name="Стрелка вправо с вырезом 5"/>
        <cdr:cNvSpPr/>
      </cdr:nvSpPr>
      <cdr:spPr>
        <a:xfrm xmlns:a="http://schemas.openxmlformats.org/drawingml/2006/main">
          <a:off x="4464496" y="1296144"/>
          <a:ext cx="1584176" cy="504056"/>
        </a:xfrm>
        <a:prstGeom xmlns:a="http://schemas.openxmlformats.org/drawingml/2006/main" prst="notchedRightArrow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</a:rPr>
            <a:t>87,2%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0.22807</cdr:x>
      <cdr:y>0.76812</cdr:y>
    </cdr:from>
    <cdr:to>
      <cdr:x>0.45614</cdr:x>
      <cdr:y>0.88406</cdr:y>
    </cdr:to>
    <cdr:sp macro="" textlink="">
      <cdr:nvSpPr>
        <cdr:cNvPr id="7" name="Стрелка вправо с вырезом 6"/>
        <cdr:cNvSpPr/>
      </cdr:nvSpPr>
      <cdr:spPr>
        <a:xfrm xmlns:a="http://schemas.openxmlformats.org/drawingml/2006/main">
          <a:off x="1872208" y="3816424"/>
          <a:ext cx="1872208" cy="576064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</a:rPr>
            <a:t>134,8%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0.45614</cdr:x>
      <cdr:y>0.68116</cdr:y>
    </cdr:from>
    <cdr:to>
      <cdr:x>0.70175</cdr:x>
      <cdr:y>0.7971</cdr:y>
    </cdr:to>
    <cdr:sp macro="" textlink="">
      <cdr:nvSpPr>
        <cdr:cNvPr id="8" name="Стрелка вправо с вырезом 7"/>
        <cdr:cNvSpPr/>
      </cdr:nvSpPr>
      <cdr:spPr>
        <a:xfrm xmlns:a="http://schemas.openxmlformats.org/drawingml/2006/main">
          <a:off x="3744416" y="3384376"/>
          <a:ext cx="2016224" cy="576064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</a:rPr>
            <a:t>102,7%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0.27592</cdr:x>
      <cdr:y>0.34368</cdr:y>
    </cdr:from>
    <cdr:to>
      <cdr:x>0.38283</cdr:x>
      <cdr:y>0.53146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2044278" y="1186110"/>
          <a:ext cx="792088" cy="64807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 82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0.55778</cdr:x>
      <cdr:y>0.69837</cdr:y>
    </cdr:from>
    <cdr:to>
      <cdr:x>0.65497</cdr:x>
      <cdr:y>0.84443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4132510" y="2410246"/>
          <a:ext cx="720080" cy="50405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3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- 19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E2706E4-39A3-4A33-9C16-A0932DAD53E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217A19-AE1F-4642-B6AB-CC96591663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i="1" dirty="0" err="1" smtClean="0">
                <a:solidFill>
                  <a:schemeClr val="tx1"/>
                </a:solidFill>
              </a:rPr>
              <a:t>Звіт</a:t>
            </a:r>
            <a:r>
              <a:rPr lang="ru-RU" i="1" dirty="0" smtClean="0">
                <a:solidFill>
                  <a:schemeClr val="tx1"/>
                </a:solidFill>
              </a:rPr>
              <a:t> про </a:t>
            </a:r>
            <a:r>
              <a:rPr lang="ru-RU" i="1" dirty="0" err="1" smtClean="0">
                <a:solidFill>
                  <a:schemeClr val="tx1"/>
                </a:solidFill>
              </a:rPr>
              <a:t>виконання</a:t>
            </a:r>
            <a:r>
              <a:rPr lang="ru-RU" i="1" dirty="0" smtClean="0">
                <a:solidFill>
                  <a:schemeClr val="tx1"/>
                </a:solidFill>
              </a:rPr>
              <a:t> бюджету </a:t>
            </a:r>
            <a:r>
              <a:rPr lang="ru-RU" i="1" dirty="0" err="1" smtClean="0">
                <a:solidFill>
                  <a:schemeClr val="tx1"/>
                </a:solidFill>
              </a:rPr>
              <a:t>Олевської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міської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територіальної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громади</a:t>
            </a:r>
            <a:r>
              <a:rPr lang="ru-RU" i="1" dirty="0" smtClean="0">
                <a:solidFill>
                  <a:schemeClr val="tx1"/>
                </a:solidFill>
              </a:rPr>
              <a:t> за 2022 </a:t>
            </a:r>
            <a:r>
              <a:rPr lang="ru-RU" i="1" dirty="0" err="1" smtClean="0">
                <a:solidFill>
                  <a:schemeClr val="tx1"/>
                </a:solidFill>
              </a:rPr>
              <a:t>рік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661248"/>
            <a:ext cx="6584776" cy="376065"/>
          </a:xfrm>
        </p:spPr>
        <p:txBody>
          <a:bodyPr>
            <a:normAutofit lnSpcReduction="10000"/>
          </a:bodyPr>
          <a:lstStyle/>
          <a:p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Олевськ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2023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рік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f725042c2cdc0be66e9ba2f7c83cc746_XL-672x3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281768"/>
            <a:ext cx="2160239" cy="145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8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054030"/>
              </p:ext>
            </p:extLst>
          </p:nvPr>
        </p:nvGraphicFramePr>
        <p:xfrm>
          <a:off x="251520" y="1844824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338328"/>
            <a:ext cx="6779096" cy="125272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Структура </a:t>
            </a:r>
            <a:r>
              <a:rPr lang="ru-RU" sz="3600" dirty="0" err="1" smtClean="0">
                <a:solidFill>
                  <a:schemeClr val="tx1"/>
                </a:solidFill>
              </a:rPr>
              <a:t>видатків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загального</a:t>
            </a:r>
            <a:r>
              <a:rPr lang="ru-RU" sz="3600" dirty="0" smtClean="0">
                <a:solidFill>
                  <a:schemeClr val="tx1"/>
                </a:solidFill>
              </a:rPr>
              <a:t> фонду бюджету </a:t>
            </a:r>
            <a:r>
              <a:rPr lang="ru-RU" sz="3600" dirty="0" err="1" smtClean="0">
                <a:solidFill>
                  <a:schemeClr val="tx1"/>
                </a:solidFill>
              </a:rPr>
              <a:t>Олевської</a:t>
            </a:r>
            <a:r>
              <a:rPr lang="ru-RU" sz="3600" dirty="0" smtClean="0">
                <a:solidFill>
                  <a:schemeClr val="tx1"/>
                </a:solidFill>
              </a:rPr>
              <a:t> МТГ у 2022 </a:t>
            </a:r>
            <a:r>
              <a:rPr lang="ru-RU" sz="3600" dirty="0" err="1" smtClean="0">
                <a:solidFill>
                  <a:schemeClr val="tx1"/>
                </a:solidFill>
              </a:rPr>
              <a:t>році</a:t>
            </a:r>
            <a:r>
              <a:rPr lang="ru-RU" sz="3600" dirty="0" smtClean="0">
                <a:solidFill>
                  <a:schemeClr val="tx1"/>
                </a:solidFill>
              </a:rPr>
              <a:t> (</a:t>
            </a:r>
            <a:r>
              <a:rPr lang="ru-RU" sz="3600" dirty="0" err="1" smtClean="0">
                <a:solidFill>
                  <a:schemeClr val="tx1"/>
                </a:solidFill>
              </a:rPr>
              <a:t>тис.грн</a:t>
            </a:r>
            <a:r>
              <a:rPr lang="ru-RU" sz="3600" dirty="0" smtClean="0">
                <a:solidFill>
                  <a:schemeClr val="tx1"/>
                </a:solidFill>
              </a:rPr>
              <a:t>.)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00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367902"/>
              </p:ext>
            </p:extLst>
          </p:nvPr>
        </p:nvGraphicFramePr>
        <p:xfrm>
          <a:off x="835025" y="1988840"/>
          <a:ext cx="740886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338328"/>
            <a:ext cx="6923112" cy="1252728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Динаміка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видатків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загального</a:t>
            </a:r>
            <a:r>
              <a:rPr lang="ru-RU" sz="3200" dirty="0" smtClean="0">
                <a:solidFill>
                  <a:schemeClr val="tx1"/>
                </a:solidFill>
              </a:rPr>
              <a:t> фонду бюджету </a:t>
            </a:r>
            <a:r>
              <a:rPr lang="ru-RU" sz="3200" dirty="0" err="1" smtClean="0">
                <a:solidFill>
                  <a:schemeClr val="tx1"/>
                </a:solidFill>
              </a:rPr>
              <a:t>Олевської</a:t>
            </a:r>
            <a:r>
              <a:rPr lang="ru-RU" sz="3200" dirty="0" smtClean="0">
                <a:solidFill>
                  <a:schemeClr val="tx1"/>
                </a:solidFill>
              </a:rPr>
              <a:t> МТГ  (</a:t>
            </a:r>
            <a:r>
              <a:rPr lang="ru-RU" sz="3200" dirty="0" err="1" smtClean="0">
                <a:solidFill>
                  <a:schemeClr val="tx1"/>
                </a:solidFill>
              </a:rPr>
              <a:t>тис.грн</a:t>
            </a:r>
            <a:r>
              <a:rPr lang="ru-RU" sz="3200" dirty="0" smtClean="0">
                <a:solidFill>
                  <a:schemeClr val="tx1"/>
                </a:solidFill>
              </a:rPr>
              <a:t>.)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58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78389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338328"/>
            <a:ext cx="7067128" cy="1252728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</a:rPr>
              <a:t>Динаміка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видатків</a:t>
            </a:r>
            <a:r>
              <a:rPr lang="ru-RU" sz="3600" dirty="0" smtClean="0">
                <a:solidFill>
                  <a:schemeClr val="tx1"/>
                </a:solidFill>
              </a:rPr>
              <a:t> бюджету </a:t>
            </a:r>
            <a:r>
              <a:rPr lang="ru-RU" sz="3600" dirty="0" err="1" smtClean="0">
                <a:solidFill>
                  <a:schemeClr val="tx1"/>
                </a:solidFill>
              </a:rPr>
              <a:t>Олевської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міської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територіальної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громади</a:t>
            </a:r>
            <a:r>
              <a:rPr lang="ru-RU" sz="3600" dirty="0" smtClean="0">
                <a:solidFill>
                  <a:schemeClr val="tx1"/>
                </a:solidFill>
              </a:rPr>
              <a:t>  (</a:t>
            </a:r>
            <a:r>
              <a:rPr lang="ru-RU" sz="3600" dirty="0" err="1" smtClean="0">
                <a:solidFill>
                  <a:schemeClr val="tx1"/>
                </a:solidFill>
              </a:rPr>
              <a:t>тис.грн</a:t>
            </a:r>
            <a:r>
              <a:rPr lang="ru-RU" sz="3600" dirty="0" smtClean="0">
                <a:solidFill>
                  <a:schemeClr val="tx1"/>
                </a:solidFill>
              </a:rPr>
              <a:t>.)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32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93496" cy="1008112"/>
          </a:xfrm>
        </p:spPr>
        <p:txBody>
          <a:bodyPr>
            <a:noAutofit/>
          </a:bodyPr>
          <a:lstStyle/>
          <a:p>
            <a:r>
              <a:rPr lang="ru-RU" sz="2800" smtClean="0">
                <a:solidFill>
                  <a:schemeClr val="accent2">
                    <a:lumMod val="50000"/>
                  </a:schemeClr>
                </a:solidFill>
              </a:rPr>
              <a:t>Структура доходів бюджету Олевської міської територіальної громади за 2022 рік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Картинки по запросу картинки доходи бюджету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718" y="1263582"/>
            <a:ext cx="2353058" cy="17647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2425316" y="1632983"/>
            <a:ext cx="4954995" cy="121129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ДОХОДИ </a:t>
            </a:r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  347853,2 </a:t>
            </a:r>
            <a:r>
              <a:rPr lang="ru-RU" u="sng" dirty="0" err="1" smtClean="0">
                <a:solidFill>
                  <a:schemeClr val="tx1"/>
                </a:solidFill>
              </a:rPr>
              <a:t>тис.грн</a:t>
            </a:r>
            <a:r>
              <a:rPr lang="ru-RU" u="sng" dirty="0" smtClean="0">
                <a:solidFill>
                  <a:schemeClr val="tx1"/>
                </a:solidFill>
              </a:rPr>
              <a:t>.         </a:t>
            </a:r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105,4% до плану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6028510" y="2924944"/>
            <a:ext cx="2880320" cy="3428452"/>
          </a:xfrm>
          <a:prstGeom prst="up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uk-UA" sz="1000" b="1" i="1" dirty="0">
                <a:solidFill>
                  <a:srgbClr val="0D0D0D"/>
                </a:solidFill>
                <a:latin typeface="Arial" pitchFamily="34" charset="0"/>
              </a:rPr>
              <a:t>доходи, що формують спеціальний фонд</a:t>
            </a:r>
            <a:endParaRPr lang="en-US" sz="1000" b="1" i="1" dirty="0">
              <a:solidFill>
                <a:srgbClr val="0D0D0D"/>
              </a:solidFill>
              <a:latin typeface="SimHei" pitchFamily="49" charset="-122"/>
            </a:endParaRPr>
          </a:p>
          <a:p>
            <a:pPr algn="ctr">
              <a:defRPr/>
            </a:pPr>
            <a:endParaRPr lang="en-US" sz="1000" b="1" i="1" dirty="0">
              <a:solidFill>
                <a:srgbClr val="17375E"/>
              </a:solidFill>
              <a:latin typeface="SimHei" pitchFamily="49" charset="-122"/>
              <a:cs typeface="Times New Roman" pitchFamily="18" charset="0"/>
            </a:endParaRPr>
          </a:p>
          <a:p>
            <a:pPr algn="ctr">
              <a:defRPr/>
            </a:pPr>
            <a:r>
              <a:rPr lang="uk-UA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13052,0 </a:t>
            </a:r>
            <a:r>
              <a:rPr lang="uk-UA" sz="1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тис.грн</a:t>
            </a:r>
            <a:endParaRPr lang="uk-UA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424,17% </a:t>
            </a:r>
            <a:r>
              <a:rPr lang="uk-UA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плану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3131840" y="2930712"/>
            <a:ext cx="2880320" cy="3247431"/>
          </a:xfrm>
          <a:prstGeom prst="up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uk-UA" sz="1000" b="1" i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офіційні трансферти</a:t>
            </a:r>
          </a:p>
          <a:p>
            <a:pPr algn="ctr">
              <a:defRPr/>
            </a:pPr>
            <a:r>
              <a:rPr lang="uk-UA" sz="1000" b="1" i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загального та спеціального фондів</a:t>
            </a:r>
            <a:endParaRPr lang="en-US" sz="1000" b="1" i="1" dirty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187453,6 </a:t>
            </a:r>
            <a:r>
              <a:rPr lang="uk-UA" sz="1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тис.грн</a:t>
            </a:r>
            <a:endParaRPr lang="uk-UA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99,82% </a:t>
            </a:r>
            <a:r>
              <a:rPr lang="uk-UA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плану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58742" y="2844277"/>
            <a:ext cx="3073098" cy="3228327"/>
          </a:xfrm>
          <a:prstGeom prst="up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uk-UA" sz="900" b="1" i="1" dirty="0">
                <a:solidFill>
                  <a:srgbClr val="0D0D0D"/>
                </a:solidFill>
                <a:latin typeface="Arial" pitchFamily="34" charset="0"/>
                <a:cs typeface="Times New Roman" pitchFamily="18" charset="0"/>
              </a:rPr>
              <a:t>податки, збори та обов’язкові платежі, що формують загальний фонд</a:t>
            </a:r>
          </a:p>
          <a:p>
            <a:pPr algn="ctr">
              <a:defRPr/>
            </a:pPr>
            <a:r>
              <a:rPr lang="uk-UA" sz="9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147347,6 </a:t>
            </a:r>
            <a:r>
              <a:rPr lang="uk-UA" sz="900" b="1" dirty="0" err="1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тис.грн</a:t>
            </a:r>
            <a:endParaRPr lang="uk-UA" sz="900" b="1" dirty="0">
              <a:solidFill>
                <a:srgbClr val="FF0000"/>
              </a:solidFill>
              <a:latin typeface="Arial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900" b="1" dirty="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105,78% </a:t>
            </a:r>
            <a:r>
              <a:rPr lang="uk-UA" sz="900" b="1" dirty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до плану</a:t>
            </a:r>
          </a:p>
        </p:txBody>
      </p:sp>
      <p:pic>
        <p:nvPicPr>
          <p:cNvPr id="12" name="Picture 2" descr="Картинки по запросу картинки подат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28" y="5605338"/>
            <a:ext cx="1525726" cy="957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Картинки по запросу картинки офіційні трансферт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181" y="5640199"/>
            <a:ext cx="1525638" cy="91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Картинки по запросу картинки офіційні трансферт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86" y="5698238"/>
            <a:ext cx="1533321" cy="92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Овал 15"/>
          <p:cNvSpPr/>
          <p:nvPr/>
        </p:nvSpPr>
        <p:spPr bwMode="auto">
          <a:xfrm>
            <a:off x="3865564" y="3429000"/>
            <a:ext cx="1426516" cy="6480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135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dirty="0" smtClean="0">
                <a:latin typeface="Arial" pitchFamily="34" charset="0"/>
                <a:ea typeface="+mn-ea"/>
              </a:rPr>
              <a:t>53,9%</a:t>
            </a:r>
            <a:endParaRPr lang="ru-RU" dirty="0">
              <a:latin typeface="Arial" pitchFamily="34" charset="0"/>
              <a:ea typeface="SimSun" pitchFamily="2" charset="-122"/>
            </a:endParaRPr>
          </a:p>
        </p:txBody>
      </p:sp>
      <p:sp>
        <p:nvSpPr>
          <p:cNvPr id="17" name="Объект 16"/>
          <p:cNvSpPr>
            <a:spLocks noGrp="1"/>
          </p:cNvSpPr>
          <p:nvPr>
            <p:ph idx="1"/>
          </p:nvPr>
        </p:nvSpPr>
        <p:spPr bwMode="auto">
          <a:xfrm>
            <a:off x="902014" y="3338990"/>
            <a:ext cx="1386554" cy="61206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135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200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42,4%</a:t>
            </a:r>
            <a:endParaRPr lang="ru-RU" sz="2000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6732240" y="3501417"/>
            <a:ext cx="1512168" cy="50323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135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uk-UA" dirty="0" smtClean="0">
                <a:latin typeface="Arial" pitchFamily="34" charset="0"/>
                <a:ea typeface="+mn-ea"/>
              </a:rPr>
              <a:t>3,7%</a:t>
            </a:r>
            <a:endParaRPr lang="ru-RU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291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603418"/>
              </p:ext>
            </p:extLst>
          </p:nvPr>
        </p:nvGraphicFramePr>
        <p:xfrm>
          <a:off x="653197" y="1772816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65250" y="338328"/>
            <a:ext cx="7321550" cy="1252728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Динаміка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доходної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частини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загального</a:t>
            </a:r>
            <a:r>
              <a:rPr lang="ru-RU" sz="2800" dirty="0" smtClean="0">
                <a:solidFill>
                  <a:schemeClr val="tx1"/>
                </a:solidFill>
              </a:rPr>
              <a:t> фонду бюджету </a:t>
            </a:r>
            <a:r>
              <a:rPr lang="ru-RU" sz="2800" dirty="0" err="1" smtClean="0">
                <a:solidFill>
                  <a:schemeClr val="tx1"/>
                </a:solidFill>
              </a:rPr>
              <a:t>Олевської</a:t>
            </a:r>
            <a:r>
              <a:rPr lang="ru-RU" sz="2800" dirty="0" smtClean="0">
                <a:solidFill>
                  <a:schemeClr val="tx1"/>
                </a:solidFill>
              </a:rPr>
              <a:t> МТГ (з трансфертами) </a:t>
            </a:r>
            <a:r>
              <a:rPr lang="ru-RU" sz="2800" dirty="0" err="1" smtClean="0">
                <a:solidFill>
                  <a:schemeClr val="tx1"/>
                </a:solidFill>
              </a:rPr>
              <a:t>тис.грн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1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744757"/>
              </p:ext>
            </p:extLst>
          </p:nvPr>
        </p:nvGraphicFramePr>
        <p:xfrm>
          <a:off x="395536" y="1844824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38328"/>
            <a:ext cx="7139136" cy="1252728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Фактичне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виконання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власних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доходів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загального</a:t>
            </a:r>
            <a:r>
              <a:rPr lang="ru-RU" sz="3200" dirty="0" smtClean="0">
                <a:solidFill>
                  <a:schemeClr val="tx1"/>
                </a:solidFill>
              </a:rPr>
              <a:t> фонду </a:t>
            </a:r>
            <a:r>
              <a:rPr lang="ru-RU" sz="3200" dirty="0" err="1" smtClean="0">
                <a:solidFill>
                  <a:schemeClr val="tx1"/>
                </a:solidFill>
              </a:rPr>
              <a:t>Олевської</a:t>
            </a:r>
            <a:r>
              <a:rPr lang="ru-RU" sz="3200" dirty="0" smtClean="0">
                <a:solidFill>
                  <a:schemeClr val="tx1"/>
                </a:solidFill>
              </a:rPr>
              <a:t> МТГ за             2022 </a:t>
            </a:r>
            <a:r>
              <a:rPr lang="ru-RU" sz="3200" dirty="0" err="1" smtClean="0">
                <a:solidFill>
                  <a:schemeClr val="tx1"/>
                </a:solidFill>
              </a:rPr>
              <a:t>рік</a:t>
            </a:r>
            <a:r>
              <a:rPr lang="ru-RU" sz="3200" dirty="0" smtClean="0">
                <a:solidFill>
                  <a:schemeClr val="tx1"/>
                </a:solidFill>
              </a:rPr>
              <a:t>           </a:t>
            </a:r>
            <a:r>
              <a:rPr lang="ru-RU" sz="2400" dirty="0" smtClean="0">
                <a:solidFill>
                  <a:schemeClr val="tx1"/>
                </a:solidFill>
              </a:rPr>
              <a:t>(147347,6 </a:t>
            </a:r>
            <a:r>
              <a:rPr lang="ru-RU" sz="2400" dirty="0" err="1" smtClean="0">
                <a:solidFill>
                  <a:schemeClr val="tx1"/>
                </a:solidFill>
              </a:rPr>
              <a:t>тис.грн</a:t>
            </a:r>
            <a:r>
              <a:rPr lang="ru-RU" sz="2400" dirty="0" smtClean="0">
                <a:solidFill>
                  <a:schemeClr val="tx1"/>
                </a:solidFill>
              </a:rPr>
              <a:t>.)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6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245617"/>
              </p:ext>
            </p:extLst>
          </p:nvPr>
        </p:nvGraphicFramePr>
        <p:xfrm>
          <a:off x="682625" y="1773238"/>
          <a:ext cx="7993063" cy="453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38328"/>
            <a:ext cx="7139136" cy="1252728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Динаміка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надходжень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загального</a:t>
            </a:r>
            <a:r>
              <a:rPr lang="ru-RU" sz="2800" dirty="0" smtClean="0">
                <a:solidFill>
                  <a:schemeClr val="tx1"/>
                </a:solidFill>
              </a:rPr>
              <a:t> фонду бюджету </a:t>
            </a:r>
            <a:r>
              <a:rPr lang="ru-RU" sz="2800" dirty="0" err="1" smtClean="0">
                <a:solidFill>
                  <a:schemeClr val="tx1"/>
                </a:solidFill>
              </a:rPr>
              <a:t>Олевської</a:t>
            </a:r>
            <a:r>
              <a:rPr lang="ru-RU" sz="2800" dirty="0" smtClean="0">
                <a:solidFill>
                  <a:schemeClr val="tx1"/>
                </a:solidFill>
              </a:rPr>
              <a:t> МТГ    (</a:t>
            </a:r>
            <a:r>
              <a:rPr lang="ru-RU" sz="2800" dirty="0" err="1" smtClean="0">
                <a:solidFill>
                  <a:schemeClr val="tx1"/>
                </a:solidFill>
              </a:rPr>
              <a:t>тис.грн</a:t>
            </a:r>
            <a:r>
              <a:rPr lang="ru-RU" sz="2800" dirty="0" smtClean="0">
                <a:solidFill>
                  <a:schemeClr val="tx1"/>
                </a:solidFill>
              </a:rPr>
              <a:t>.)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6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775274"/>
              </p:ext>
            </p:extLst>
          </p:nvPr>
        </p:nvGraphicFramePr>
        <p:xfrm>
          <a:off x="871538" y="1773238"/>
          <a:ext cx="7408862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38328"/>
            <a:ext cx="7139136" cy="1252728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Надходження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міжбюджетних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трансфертів</a:t>
            </a:r>
            <a:r>
              <a:rPr lang="ru-RU" sz="2800" dirty="0" smtClean="0">
                <a:solidFill>
                  <a:schemeClr val="tx1"/>
                </a:solidFill>
              </a:rPr>
              <a:t> за 2022 </a:t>
            </a:r>
            <a:r>
              <a:rPr lang="ru-RU" sz="2800" dirty="0" err="1" smtClean="0">
                <a:solidFill>
                  <a:schemeClr val="tx1"/>
                </a:solidFill>
              </a:rPr>
              <a:t>рік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</a:rPr>
              <a:t>тис.грн</a:t>
            </a:r>
            <a:r>
              <a:rPr lang="ru-RU" sz="2000" dirty="0" smtClean="0">
                <a:solidFill>
                  <a:schemeClr val="tx1"/>
                </a:solidFill>
              </a:rPr>
              <a:t>.)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338328"/>
            <a:ext cx="6779096" cy="1252728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Динаміка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надходжень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міжбюджетних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трансфертів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</a:rPr>
              <a:t>тис.грн</a:t>
            </a:r>
            <a:r>
              <a:rPr lang="ru-RU" sz="2000" dirty="0" smtClean="0">
                <a:solidFill>
                  <a:schemeClr val="tx1"/>
                </a:solidFill>
              </a:rPr>
              <a:t>.)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951896"/>
              </p:ext>
            </p:extLst>
          </p:nvPr>
        </p:nvGraphicFramePr>
        <p:xfrm>
          <a:off x="395536" y="1700808"/>
          <a:ext cx="7884864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46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21121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338328"/>
            <a:ext cx="6995120" cy="1252728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</a:rPr>
              <a:t>Кількість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плаників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податків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зареєстрованих</a:t>
            </a:r>
            <a:r>
              <a:rPr lang="ru-RU" sz="3600" dirty="0" smtClean="0">
                <a:solidFill>
                  <a:schemeClr val="tx1"/>
                </a:solidFill>
              </a:rPr>
              <a:t> на </a:t>
            </a:r>
            <a:r>
              <a:rPr lang="ru-RU" sz="3600" dirty="0" err="1" smtClean="0">
                <a:solidFill>
                  <a:schemeClr val="tx1"/>
                </a:solidFill>
              </a:rPr>
              <a:t>території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Олевської</a:t>
            </a:r>
            <a:r>
              <a:rPr lang="ru-RU" sz="3600" dirty="0" smtClean="0">
                <a:solidFill>
                  <a:schemeClr val="tx1"/>
                </a:solidFill>
              </a:rPr>
              <a:t> МТГ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За рік чисельність населення зменшилася, як у Вінниці, так і в області -  Новини Вінниц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2121835" cy="18722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8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641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213019"/>
              </p:ext>
            </p:extLst>
          </p:nvPr>
        </p:nvGraphicFramePr>
        <p:xfrm>
          <a:off x="835025" y="2348880"/>
          <a:ext cx="7884864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338328"/>
            <a:ext cx="6851104" cy="125272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Доходи </a:t>
            </a:r>
            <a:r>
              <a:rPr lang="ru-RU" sz="3600" dirty="0" err="1" smtClean="0">
                <a:solidFill>
                  <a:schemeClr val="tx1"/>
                </a:solidFill>
              </a:rPr>
              <a:t>загального</a:t>
            </a:r>
            <a:r>
              <a:rPr lang="ru-RU" sz="3600" dirty="0" smtClean="0">
                <a:solidFill>
                  <a:schemeClr val="tx1"/>
                </a:solidFill>
              </a:rPr>
              <a:t> фонду бюджету </a:t>
            </a:r>
            <a:r>
              <a:rPr lang="ru-RU" sz="3600" dirty="0" err="1" smtClean="0">
                <a:solidFill>
                  <a:schemeClr val="tx1"/>
                </a:solidFill>
              </a:rPr>
              <a:t>Олевської</a:t>
            </a:r>
            <a:r>
              <a:rPr lang="ru-RU" sz="3600" dirty="0" smtClean="0">
                <a:solidFill>
                  <a:schemeClr val="tx1"/>
                </a:solidFill>
              </a:rPr>
              <a:t> МТГ на одного жителя (</a:t>
            </a:r>
            <a:r>
              <a:rPr lang="ru-RU" sz="3600" dirty="0" err="1" smtClean="0">
                <a:solidFill>
                  <a:schemeClr val="tx1"/>
                </a:solidFill>
              </a:rPr>
              <a:t>тис.грн</a:t>
            </a:r>
            <a:r>
              <a:rPr lang="ru-RU" sz="3600" dirty="0" smtClean="0">
                <a:solidFill>
                  <a:schemeClr val="tx1"/>
                </a:solidFill>
              </a:rPr>
              <a:t>.)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olevsk-gromada.gov.ua/wp-content/uploads/2017/07/IMG-Kopirov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652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451" y="5301208"/>
            <a:ext cx="189932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63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645</TotalTime>
  <Words>348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Звіт про виконання бюджету Олевської міської територіальної громади за 2022 рік</vt:lpstr>
      <vt:lpstr>Структура доходів бюджету Олевської міської територіальної громади за 2022 рік</vt:lpstr>
      <vt:lpstr>Динаміка доходної частини загального фонду бюджету Олевської МТГ (з трансфертами) тис.грн.</vt:lpstr>
      <vt:lpstr>Фактичне виконання власних доходів загального фонду Олевської МТГ за             2022 рік           (147347,6 тис.грн.)</vt:lpstr>
      <vt:lpstr>Динаміка надходжень загального фонду бюджету Олевської МТГ    (тис.грн.)</vt:lpstr>
      <vt:lpstr>Надходження міжбюджетних трансфертів за 2022 рік  (тис.грн.)</vt:lpstr>
      <vt:lpstr>Динаміка надходжень міжбюджетних трансфертів  (тис.грн.)</vt:lpstr>
      <vt:lpstr>Кількість плаників податків зареєстрованих на території Олевської МТГ</vt:lpstr>
      <vt:lpstr>Доходи загального фонду бюджету Олевської МТГ на одного жителя (тис.грн.)</vt:lpstr>
      <vt:lpstr>Структура видатків загального фонду бюджету Олевської МТГ у 2022 році (тис.грн.)</vt:lpstr>
      <vt:lpstr>Динаміка видатків загального фонду бюджету Олевської МТГ  (тис.грн.)</vt:lpstr>
      <vt:lpstr>Динаміка видатків бюджету Олевської міської територіальної громади  (тис.грн.)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виконання бюджету Олевської міської територіальної громади за 2022 рік</dc:title>
  <dc:creator>Фін. Відділ</dc:creator>
  <cp:lastModifiedBy>Катерина</cp:lastModifiedBy>
  <cp:revision>75</cp:revision>
  <dcterms:created xsi:type="dcterms:W3CDTF">2023-02-07T13:58:47Z</dcterms:created>
  <dcterms:modified xsi:type="dcterms:W3CDTF">2023-03-13T08:19:14Z</dcterms:modified>
</cp:coreProperties>
</file>