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18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72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77E7109-2E23-41C8-A322-A7F315FB7CB1}">
          <p14:sldIdLst>
            <p14:sldId id="256"/>
            <p14:sldId id="269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71"/>
            <p14:sldId id="272"/>
            <p14:sldId id="265"/>
            <p14:sldId id="266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94622" autoAdjust="0"/>
  </p:normalViewPr>
  <p:slideViewPr>
    <p:cSldViewPr>
      <p:cViewPr varScale="1">
        <p:scale>
          <a:sx n="113" d="100"/>
          <a:sy n="113" d="100"/>
        </p:scale>
        <p:origin x="-24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38325615998786"/>
          <c:y val="5.1471868684307746E-2"/>
          <c:w val="0.69013689281835722"/>
          <c:h val="0.812735477982455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власні доходи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3998287456292209E-2"/>
                  <c:y val="0.187672493100276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713307117881261E-2"/>
                  <c:y val="0.246549848242290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42747050761642E-2"/>
                  <c:y val="0.253909843606255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рік</c:v>
                </c:pt>
                <c:pt idx="1">
                  <c:v>2022 рік</c:v>
                </c:pt>
                <c:pt idx="2">
                  <c:v>2023 рік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143419.20000000001</c:v>
                </c:pt>
                <c:pt idx="1">
                  <c:v>147347.6</c:v>
                </c:pt>
                <c:pt idx="2" formatCode="0.0">
                  <c:v>167352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трансферти з різних рівнів бюджетів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рік</c:v>
                </c:pt>
                <c:pt idx="1">
                  <c:v>2022 рік</c:v>
                </c:pt>
                <c:pt idx="2">
                  <c:v>2023 рік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214890.1</c:v>
                </c:pt>
                <c:pt idx="1">
                  <c:v>187453.6</c:v>
                </c:pt>
                <c:pt idx="2">
                  <c:v>199302.6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297152"/>
        <c:axId val="132854272"/>
      </c:barChart>
      <c:catAx>
        <c:axId val="133297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132854272"/>
        <c:crosses val="autoZero"/>
        <c:auto val="1"/>
        <c:lblAlgn val="ctr"/>
        <c:lblOffset val="100"/>
        <c:noMultiLvlLbl val="0"/>
      </c:catAx>
      <c:valAx>
        <c:axId val="132854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133297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774375335915283"/>
          <c:y val="0.22213272099037298"/>
          <c:w val="0.18894116262389551"/>
          <c:h val="0.35451759882360612"/>
        </c:manualLayout>
      </c:layout>
      <c:overlay val="0"/>
      <c:txPr>
        <a:bodyPr/>
        <a:lstStyle/>
        <a:p>
          <a:pPr>
            <a:defRPr sz="1310" baseline="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Разом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рік</c:v>
                </c:pt>
                <c:pt idx="1">
                  <c:v>2022 рік</c:v>
                </c:pt>
                <c:pt idx="2">
                  <c:v>2023 рік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383130.9</c:v>
                </c:pt>
                <c:pt idx="1">
                  <c:v>326150.59999999998</c:v>
                </c:pt>
                <c:pt idx="2">
                  <c:v>395354.9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Загальний фонд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рік</c:v>
                </c:pt>
                <c:pt idx="1">
                  <c:v>2022 рік</c:v>
                </c:pt>
                <c:pt idx="2">
                  <c:v>2023 рік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322058.59999999998</c:v>
                </c:pt>
                <c:pt idx="1">
                  <c:v>310292.09999999998</c:v>
                </c:pt>
                <c:pt idx="2">
                  <c:v>331039.2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Спеціальний фонд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рік</c:v>
                </c:pt>
                <c:pt idx="1">
                  <c:v>2022 рік</c:v>
                </c:pt>
                <c:pt idx="2">
                  <c:v>2023 рік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61072.2</c:v>
                </c:pt>
                <c:pt idx="1">
                  <c:v>15858.4</c:v>
                </c:pt>
                <c:pt idx="2">
                  <c:v>64315.7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3868416"/>
        <c:axId val="132490368"/>
        <c:axId val="0"/>
      </c:bar3DChart>
      <c:catAx>
        <c:axId val="143868416"/>
        <c:scaling>
          <c:orientation val="minMax"/>
        </c:scaling>
        <c:delete val="0"/>
        <c:axPos val="b"/>
        <c:majorTickMark val="out"/>
        <c:minorTickMark val="none"/>
        <c:tickLblPos val="nextTo"/>
        <c:crossAx val="132490368"/>
        <c:crosses val="autoZero"/>
        <c:auto val="1"/>
        <c:lblAlgn val="ctr"/>
        <c:lblOffset val="100"/>
        <c:noMultiLvlLbl val="0"/>
      </c:catAx>
      <c:valAx>
        <c:axId val="132490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8684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погашення кредиту</c:v>
                </c:pt>
              </c:strCache>
            </c:strRef>
          </c:tx>
          <c:dLbls>
            <c:dLbl>
              <c:idx val="0"/>
              <c:layout>
                <c:manualLayout>
                  <c:x val="-5.3082020012878831E-2"/>
                  <c:y val="-5.8316564557406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234.4</c:v>
                </c:pt>
                <c:pt idx="1">
                  <c:v>2180.8000000000002</c:v>
                </c:pt>
                <c:pt idx="2">
                  <c:v>3602.8</c:v>
                </c:pt>
                <c:pt idx="3">
                  <c:v>3602.8</c:v>
                </c:pt>
                <c:pt idx="4">
                  <c:v>2702.1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погашення %</c:v>
                </c:pt>
              </c:strCache>
            </c:strRef>
          </c:tx>
          <c:dLbls>
            <c:dLbl>
              <c:idx val="0"/>
              <c:layout>
                <c:manualLayout>
                  <c:x val="-3.4246464524437955E-3"/>
                  <c:y val="-2.9158282278703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3.2398091420782495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41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4.0999999999999996</c:v>
                </c:pt>
                <c:pt idx="1">
                  <c:v>212.3</c:v>
                </c:pt>
                <c:pt idx="2">
                  <c:v>260.2</c:v>
                </c:pt>
                <c:pt idx="3">
                  <c:v>150.5</c:v>
                </c:pt>
                <c:pt idx="4">
                  <c:v>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870976"/>
        <c:axId val="132496704"/>
      </c:lineChart>
      <c:catAx>
        <c:axId val="143870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2496704"/>
        <c:crosses val="autoZero"/>
        <c:auto val="1"/>
        <c:lblAlgn val="ctr"/>
        <c:lblOffset val="100"/>
        <c:noMultiLvlLbl val="0"/>
      </c:catAx>
      <c:valAx>
        <c:axId val="132496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8709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81101702985383"/>
          <c:y val="0.16881073043166145"/>
          <c:w val="0.84035603186947483"/>
          <c:h val="0.811391630438147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Фактичне надходження до бюджету за 2023 рік (тис.грн.)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501992090164585"/>
                  <c:y val="-0.17902496261799691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err="1" smtClean="0"/>
                      <a:t>Податок</a:t>
                    </a:r>
                    <a:r>
                      <a:rPr lang="ru-RU" sz="1200" dirty="0" smtClean="0"/>
                      <a:t> на доходи </a:t>
                    </a:r>
                    <a:r>
                      <a:rPr lang="ru-RU" sz="1200" dirty="0" err="1" smtClean="0"/>
                      <a:t>фізичних</a:t>
                    </a:r>
                    <a:r>
                      <a:rPr lang="ru-RU" sz="1200" dirty="0" smtClean="0"/>
                      <a:t> </a:t>
                    </a:r>
                    <a:r>
                      <a:rPr lang="ru-RU" sz="1200" dirty="0" err="1" smtClean="0"/>
                      <a:t>осіб</a:t>
                    </a:r>
                    <a:r>
                      <a:rPr lang="ru-RU" sz="1200" dirty="0" smtClean="0"/>
                      <a:t> </a:t>
                    </a:r>
                    <a:r>
                      <a:rPr lang="ru-RU" dirty="0" smtClean="0"/>
                      <a:t>86521,8 </a:t>
                    </a:r>
                    <a:r>
                      <a:rPr lang="ru-RU" dirty="0" err="1" smtClean="0"/>
                      <a:t>тис.грн</a:t>
                    </a:r>
                    <a:r>
                      <a:rPr lang="ru-RU" dirty="0" smtClean="0"/>
                      <a:t>. 51,7%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057151139952704"/>
                  <c:y val="-0.1502278435365105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err="1" smtClean="0"/>
                      <a:t>Рентна</a:t>
                    </a:r>
                    <a:r>
                      <a:rPr lang="ru-RU" sz="1400" dirty="0" smtClean="0"/>
                      <a:t> плата </a:t>
                    </a:r>
                    <a:r>
                      <a:rPr lang="ru-RU" dirty="0" smtClean="0"/>
                      <a:t>22554,7 </a:t>
                    </a:r>
                    <a:r>
                      <a:rPr lang="ru-RU" dirty="0" err="1" smtClean="0"/>
                      <a:t>тис.грн</a:t>
                    </a:r>
                    <a:r>
                      <a:rPr lang="ru-RU" dirty="0" smtClean="0"/>
                      <a:t>. 13,5%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3467722620983825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err="1" smtClean="0"/>
                      <a:t>Акцизний</a:t>
                    </a:r>
                    <a:r>
                      <a:rPr lang="ru-RU" sz="1200" dirty="0" smtClean="0"/>
                      <a:t> </a:t>
                    </a:r>
                    <a:r>
                      <a:rPr lang="ru-RU" sz="1200" dirty="0" err="1" smtClean="0"/>
                      <a:t>податок</a:t>
                    </a:r>
                    <a:r>
                      <a:rPr lang="ru-RU" sz="1200" dirty="0" smtClean="0"/>
                      <a:t> </a:t>
                    </a:r>
                    <a:r>
                      <a:rPr lang="ru-RU" sz="1200" b="1" dirty="0" smtClean="0"/>
                      <a:t>9269,5  </a:t>
                    </a:r>
                    <a:r>
                      <a:rPr lang="ru-RU" sz="1200" b="1" dirty="0" err="1" smtClean="0"/>
                      <a:t>тис.грн</a:t>
                    </a:r>
                    <a:r>
                      <a:rPr lang="ru-RU" sz="1200" b="1" dirty="0" smtClean="0"/>
                      <a:t>. </a:t>
                    </a:r>
                  </a:p>
                  <a:p>
                    <a:r>
                      <a:rPr lang="ru-RU" sz="1200" b="1" dirty="0" smtClean="0"/>
                      <a:t>5,5%</a:t>
                    </a:r>
                    <a:endParaRPr lang="en-US" sz="12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699944053835291E-2"/>
                  <c:y val="-2.1765113530190634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err="1" smtClean="0"/>
                      <a:t>Податок</a:t>
                    </a:r>
                    <a:r>
                      <a:rPr lang="ru-RU" sz="1200" dirty="0" smtClean="0"/>
                      <a:t> на </a:t>
                    </a:r>
                  </a:p>
                  <a:p>
                    <a:r>
                      <a:rPr lang="ru-RU" sz="1200" dirty="0" err="1" smtClean="0"/>
                      <a:t>нерухоме</a:t>
                    </a:r>
                    <a:r>
                      <a:rPr lang="ru-RU" sz="1200" dirty="0" smtClean="0"/>
                      <a:t> </a:t>
                    </a:r>
                    <a:r>
                      <a:rPr lang="ru-RU" sz="1200" dirty="0" err="1" smtClean="0"/>
                      <a:t>майно</a:t>
                    </a:r>
                    <a:endParaRPr lang="ru-RU" sz="1200" dirty="0" smtClean="0"/>
                  </a:p>
                  <a:p>
                    <a:r>
                      <a:rPr lang="ru-RU" sz="1200" dirty="0" smtClean="0"/>
                      <a:t> </a:t>
                    </a:r>
                    <a:r>
                      <a:rPr lang="ru-RU" sz="1200" b="1" dirty="0" smtClean="0"/>
                      <a:t>2570,8 </a:t>
                    </a:r>
                    <a:r>
                      <a:rPr lang="ru-RU" sz="1200" b="1" dirty="0" err="1" smtClean="0"/>
                      <a:t>тис.грн</a:t>
                    </a:r>
                    <a:r>
                      <a:rPr lang="ru-RU" sz="1200" b="1" dirty="0" smtClean="0"/>
                      <a:t>. 1,6%</a:t>
                    </a:r>
                    <a:endParaRPr lang="en-US" sz="12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9732936419762881E-2"/>
                  <c:y val="-6.9900930861962515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Плата за землю </a:t>
                    </a:r>
                    <a:r>
                      <a:rPr lang="ru-RU" sz="1200" b="1" dirty="0" smtClean="0"/>
                      <a:t>19637,4 </a:t>
                    </a:r>
                    <a:r>
                      <a:rPr lang="ru-RU" sz="1200" b="1" dirty="0" err="1" smtClean="0"/>
                      <a:t>тис.грн</a:t>
                    </a:r>
                    <a:r>
                      <a:rPr lang="ru-RU" sz="1200" b="1" dirty="0" smtClean="0"/>
                      <a:t>. 11,7%</a:t>
                    </a:r>
                    <a:endParaRPr lang="en-US" sz="12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7055932277365975E-2"/>
                  <c:y val="-1.4872664421621641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err="1" smtClean="0"/>
                      <a:t>Єдиний</a:t>
                    </a:r>
                    <a:r>
                      <a:rPr lang="ru-RU" sz="1200" dirty="0" smtClean="0"/>
                      <a:t> </a:t>
                    </a:r>
                    <a:r>
                      <a:rPr lang="ru-RU" sz="1200" dirty="0" err="1" smtClean="0"/>
                      <a:t>податок</a:t>
                    </a:r>
                    <a:r>
                      <a:rPr lang="ru-RU" sz="1200" dirty="0" smtClean="0"/>
                      <a:t> </a:t>
                    </a:r>
                    <a:r>
                      <a:rPr lang="ru-RU" sz="1200" b="1" dirty="0" smtClean="0"/>
                      <a:t>23453,9 </a:t>
                    </a:r>
                    <a:r>
                      <a:rPr lang="ru-RU" sz="1200" b="1" dirty="0" err="1" smtClean="0"/>
                      <a:t>тис.грн</a:t>
                    </a:r>
                    <a:r>
                      <a:rPr lang="ru-RU" sz="1200" b="1" dirty="0" smtClean="0"/>
                      <a:t>. </a:t>
                    </a:r>
                  </a:p>
                  <a:p>
                    <a:r>
                      <a:rPr lang="ru-RU" sz="1200" b="1" dirty="0" smtClean="0"/>
                      <a:t>14,0%</a:t>
                    </a:r>
                    <a:endParaRPr lang="en-US" sz="12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8910607154760579E-2"/>
                  <c:y val="-4.6127353370992968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Плата за </a:t>
                    </a:r>
                    <a:r>
                      <a:rPr lang="ru-RU" sz="1200" dirty="0" err="1" smtClean="0"/>
                      <a:t>надання</a:t>
                    </a:r>
                    <a:r>
                      <a:rPr lang="ru-RU" sz="1200" dirty="0" smtClean="0"/>
                      <a:t> </a:t>
                    </a:r>
                    <a:r>
                      <a:rPr lang="ru-RU" sz="1200" dirty="0" err="1" smtClean="0"/>
                      <a:t>адмін</a:t>
                    </a:r>
                    <a:r>
                      <a:rPr lang="ru-RU" sz="1200" dirty="0" smtClean="0"/>
                      <a:t>. </a:t>
                    </a:r>
                    <a:r>
                      <a:rPr lang="ru-RU" sz="1200" dirty="0" err="1" smtClean="0"/>
                      <a:t>послуг</a:t>
                    </a:r>
                    <a:endParaRPr lang="ru-RU" sz="1200" dirty="0" smtClean="0"/>
                  </a:p>
                  <a:p>
                    <a:r>
                      <a:rPr lang="ru-RU" sz="1200" dirty="0" smtClean="0"/>
                      <a:t>1656,5 </a:t>
                    </a:r>
                    <a:r>
                      <a:rPr lang="ru-RU" sz="1200" b="1" dirty="0" err="1" smtClean="0"/>
                      <a:t>тис.грн</a:t>
                    </a:r>
                    <a:r>
                      <a:rPr lang="ru-RU" sz="1200" b="1" dirty="0" smtClean="0"/>
                      <a:t>. 1%</a:t>
                    </a:r>
                    <a:endParaRPr lang="en-US" sz="12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29944453096481344"/>
                  <c:y val="6.3608597223259344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err="1" smtClean="0"/>
                      <a:t>Інші</a:t>
                    </a:r>
                    <a:r>
                      <a:rPr lang="ru-RU" sz="1200" dirty="0" smtClean="0"/>
                      <a:t> </a:t>
                    </a:r>
                    <a:r>
                      <a:rPr lang="ru-RU" sz="1200" dirty="0" err="1" smtClean="0"/>
                      <a:t>надходження</a:t>
                    </a:r>
                    <a:r>
                      <a:rPr lang="ru-RU" sz="1200" dirty="0" smtClean="0"/>
                      <a:t> </a:t>
                    </a:r>
                    <a:r>
                      <a:rPr lang="ru-RU" sz="1200" b="1" dirty="0" smtClean="0"/>
                      <a:t>1687,4 </a:t>
                    </a:r>
                    <a:r>
                      <a:rPr lang="ru-RU" sz="1200" b="1" dirty="0" err="1" smtClean="0"/>
                      <a:t>тис.грн</a:t>
                    </a:r>
                    <a:r>
                      <a:rPr lang="ru-RU" sz="1200" b="1" dirty="0" smtClean="0"/>
                      <a:t>. </a:t>
                    </a:r>
                  </a:p>
                  <a:p>
                    <a:r>
                      <a:rPr lang="ru-RU" sz="1200" b="1" dirty="0" smtClean="0"/>
                      <a:t>1%</a:t>
                    </a:r>
                    <a:endParaRPr lang="en-US" sz="12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Податок на доходи з фізичних осіб</c:v>
                </c:pt>
                <c:pt idx="1">
                  <c:v>Рентна плата </c:v>
                </c:pt>
                <c:pt idx="2">
                  <c:v>Акцизний податок</c:v>
                </c:pt>
                <c:pt idx="3">
                  <c:v>Податок на нерухоме майно</c:v>
                </c:pt>
                <c:pt idx="4">
                  <c:v>Плата за землю</c:v>
                </c:pt>
                <c:pt idx="5">
                  <c:v>Єдиний податок</c:v>
                </c:pt>
                <c:pt idx="6">
                  <c:v>Плата за надання адміністративних послуг</c:v>
                </c:pt>
                <c:pt idx="7">
                  <c:v>Інші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86521.8</c:v>
                </c:pt>
                <c:pt idx="1">
                  <c:v>22554.7</c:v>
                </c:pt>
                <c:pt idx="2">
                  <c:v>9269.5</c:v>
                </c:pt>
                <c:pt idx="3">
                  <c:v>2570.8000000000002</c:v>
                </c:pt>
                <c:pt idx="4">
                  <c:v>19637.400000000001</c:v>
                </c:pt>
                <c:pt idx="5">
                  <c:v>23453.9</c:v>
                </c:pt>
                <c:pt idx="6">
                  <c:v>1656.5</c:v>
                </c:pt>
                <c:pt idx="7">
                  <c:v>1687.4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рік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Податок на доходи з фізичних осіб</c:v>
                </c:pt>
                <c:pt idx="1">
                  <c:v>Рентна плата </c:v>
                </c:pt>
                <c:pt idx="2">
                  <c:v>Акцизний податок</c:v>
                </c:pt>
                <c:pt idx="3">
                  <c:v>Податок на нерухоме майно</c:v>
                </c:pt>
                <c:pt idx="4">
                  <c:v>Плата за землю</c:v>
                </c:pt>
                <c:pt idx="5">
                  <c:v>Єдиний податок</c:v>
                </c:pt>
                <c:pt idx="6">
                  <c:v>Плата за надання адміністративних послуг</c:v>
                </c:pt>
                <c:pt idx="7">
                  <c:v>Інші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74922.600000000006</c:v>
                </c:pt>
                <c:pt idx="1">
                  <c:v>19608.3</c:v>
                </c:pt>
                <c:pt idx="2">
                  <c:v>9107.9</c:v>
                </c:pt>
                <c:pt idx="3">
                  <c:v>1466.8</c:v>
                </c:pt>
                <c:pt idx="4">
                  <c:v>16327.7</c:v>
                </c:pt>
                <c:pt idx="5">
                  <c:v>18929.3</c:v>
                </c:pt>
                <c:pt idx="6">
                  <c:v>1427.8</c:v>
                </c:pt>
                <c:pt idx="7">
                  <c:v>1628.8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рік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Податок на доходи з фізичних осіб</c:v>
                </c:pt>
                <c:pt idx="1">
                  <c:v>Рентна плата </c:v>
                </c:pt>
                <c:pt idx="2">
                  <c:v>Акцизний податок</c:v>
                </c:pt>
                <c:pt idx="3">
                  <c:v>Податок на нерухоме майно</c:v>
                </c:pt>
                <c:pt idx="4">
                  <c:v>Плата за землю</c:v>
                </c:pt>
                <c:pt idx="5">
                  <c:v>Єдиний податок</c:v>
                </c:pt>
                <c:pt idx="6">
                  <c:v>Плата за надання адміністративних послуг</c:v>
                </c:pt>
                <c:pt idx="7">
                  <c:v>Інші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88956.5</c:v>
                </c:pt>
                <c:pt idx="1">
                  <c:v>17881.2</c:v>
                </c:pt>
                <c:pt idx="2">
                  <c:v>3416.5</c:v>
                </c:pt>
                <c:pt idx="3">
                  <c:v>1522.8</c:v>
                </c:pt>
                <c:pt idx="4">
                  <c:v>15254.7</c:v>
                </c:pt>
                <c:pt idx="5">
                  <c:v>18059.2</c:v>
                </c:pt>
                <c:pt idx="6">
                  <c:v>953.9</c:v>
                </c:pt>
                <c:pt idx="7">
                  <c:v>1302.8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рік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Податок на доходи з фізичних осіб</c:v>
                </c:pt>
                <c:pt idx="1">
                  <c:v>Рентна плата </c:v>
                </c:pt>
                <c:pt idx="2">
                  <c:v>Акцизний податок</c:v>
                </c:pt>
                <c:pt idx="3">
                  <c:v>Податок на нерухоме майно</c:v>
                </c:pt>
                <c:pt idx="4">
                  <c:v>Плата за землю</c:v>
                </c:pt>
                <c:pt idx="5">
                  <c:v>Єдиний податок</c:v>
                </c:pt>
                <c:pt idx="6">
                  <c:v>Плата за надання адміністративних послуг</c:v>
                </c:pt>
                <c:pt idx="7">
                  <c:v>Інші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86521.8</c:v>
                </c:pt>
                <c:pt idx="1">
                  <c:v>22554.7</c:v>
                </c:pt>
                <c:pt idx="2">
                  <c:v>9269.5</c:v>
                </c:pt>
                <c:pt idx="3">
                  <c:v>2570.8000000000002</c:v>
                </c:pt>
                <c:pt idx="4">
                  <c:v>19637.400000000001</c:v>
                </c:pt>
                <c:pt idx="5">
                  <c:v>23453.9</c:v>
                </c:pt>
                <c:pt idx="6">
                  <c:v>1656.5</c:v>
                </c:pt>
                <c:pt idx="7">
                  <c:v>1687.4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596224"/>
        <c:axId val="54789248"/>
      </c:barChart>
      <c:catAx>
        <c:axId val="132596224"/>
        <c:scaling>
          <c:orientation val="minMax"/>
        </c:scaling>
        <c:delete val="0"/>
        <c:axPos val="b"/>
        <c:majorTickMark val="none"/>
        <c:minorTickMark val="none"/>
        <c:tickLblPos val="nextTo"/>
        <c:crossAx val="54789248"/>
        <c:crosses val="autoZero"/>
        <c:auto val="1"/>
        <c:lblAlgn val="ctr"/>
        <c:lblOffset val="100"/>
        <c:noMultiLvlLbl val="0"/>
      </c:catAx>
      <c:valAx>
        <c:axId val="547892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259622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 baseline="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35567918527839E-2"/>
          <c:y val="9.4593175853018366E-2"/>
          <c:w val="0.91864432081472158"/>
          <c:h val="0.89834100059155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185797224998928"/>
                  <c:y val="9.977268158766806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6940972851161216"/>
                  <c:y val="-0.3911990213477144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200" dirty="0" err="1"/>
                      <a:t>Субвенція</a:t>
                    </a:r>
                    <a:r>
                      <a:rPr lang="ru-RU" sz="1200" dirty="0"/>
                      <a:t> </a:t>
                    </a:r>
                    <a:r>
                      <a:rPr lang="ru-RU" sz="1200" dirty="0" err="1"/>
                      <a:t>освітнього</a:t>
                    </a:r>
                    <a:r>
                      <a:rPr lang="ru-RU" sz="1200" dirty="0"/>
                      <a:t> </a:t>
                    </a:r>
                    <a:r>
                      <a:rPr lang="ru-RU" sz="1200" dirty="0" err="1"/>
                      <a:t>напрямку</a:t>
                    </a:r>
                    <a:r>
                      <a:rPr lang="ru-RU" sz="1200" dirty="0"/>
                      <a:t>; </a:t>
                    </a:r>
                    <a:r>
                      <a:rPr lang="ru-RU" sz="1200" dirty="0" smtClean="0"/>
                      <a:t>2013,7</a:t>
                    </a:r>
                    <a:endParaRPr lang="ru-RU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5211222722194043"/>
                  <c:y val="-3.344923241268801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Базова дотація</c:v>
                </c:pt>
                <c:pt idx="1">
                  <c:v>Освітня субвенція</c:v>
                </c:pt>
                <c:pt idx="2">
                  <c:v>Субвенція освітнього напрямку</c:v>
                </c:pt>
                <c:pt idx="3">
                  <c:v>Дотація на здійснення повноважень ОМС на деокупованих, тимчасово окупованих та ін. Територіях України</c:v>
                </c:pt>
                <c:pt idx="4">
                  <c:v>Інші субвенції</c:v>
                </c:pt>
                <c:pt idx="5">
                  <c:v>Субвенції на придбання житла військовослужбовцям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54621.4</c:v>
                </c:pt>
                <c:pt idx="1">
                  <c:v>137075.5</c:v>
                </c:pt>
                <c:pt idx="2">
                  <c:v>2013.7</c:v>
                </c:pt>
                <c:pt idx="3">
                  <c:v>351.1</c:v>
                </c:pt>
                <c:pt idx="4">
                  <c:v>1992.1</c:v>
                </c:pt>
                <c:pt idx="5">
                  <c:v>3248.8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28133395832825"/>
          <c:y val="3.1862302572336007E-2"/>
          <c:w val="0.87216913316450351"/>
          <c:h val="0.719817054225028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рік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Освітня субвенція ДБ</c:v>
                </c:pt>
                <c:pt idx="1">
                  <c:v>Дотація ДБ</c:v>
                </c:pt>
                <c:pt idx="2">
                  <c:v>Субвенції соціального напрямку</c:v>
                </c:pt>
                <c:pt idx="3">
                  <c:v>Субвенції освітнього напрямку</c:v>
                </c:pt>
                <c:pt idx="4">
                  <c:v>Субвенції на охорону здоров"я</c:v>
                </c:pt>
                <c:pt idx="5">
                  <c:v>Дотації з МБ</c:v>
                </c:pt>
                <c:pt idx="6">
                  <c:v>Субвенція соц-економ.</c:v>
                </c:pt>
                <c:pt idx="7">
                  <c:v>Інші субвенції з МБ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143519.20000000001</c:v>
                </c:pt>
                <c:pt idx="1">
                  <c:v>37093</c:v>
                </c:pt>
                <c:pt idx="2">
                  <c:v>11131.9</c:v>
                </c:pt>
                <c:pt idx="3">
                  <c:v>8574.7000000000007</c:v>
                </c:pt>
                <c:pt idx="4">
                  <c:v>854.5</c:v>
                </c:pt>
                <c:pt idx="5">
                  <c:v>3584.8</c:v>
                </c:pt>
                <c:pt idx="6">
                  <c:v>5350</c:v>
                </c:pt>
                <c:pt idx="7">
                  <c:v>4782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рік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Освітня субвенція ДБ</c:v>
                </c:pt>
                <c:pt idx="1">
                  <c:v>Дотація ДБ</c:v>
                </c:pt>
                <c:pt idx="2">
                  <c:v>Субвенції соціального напрямку</c:v>
                </c:pt>
                <c:pt idx="3">
                  <c:v>Субвенції освітнього напрямку</c:v>
                </c:pt>
                <c:pt idx="4">
                  <c:v>Субвенції на охорону здоров"я</c:v>
                </c:pt>
                <c:pt idx="5">
                  <c:v>Дотації з МБ</c:v>
                </c:pt>
                <c:pt idx="6">
                  <c:v>Субвенція соц-економ.</c:v>
                </c:pt>
                <c:pt idx="7">
                  <c:v>Інші субвенції з МБ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144499.79999999999</c:v>
                </c:pt>
                <c:pt idx="1">
                  <c:v>38406.400000000001</c:v>
                </c:pt>
                <c:pt idx="2">
                  <c:v>0</c:v>
                </c:pt>
                <c:pt idx="3">
                  <c:v>1592.3</c:v>
                </c:pt>
                <c:pt idx="4">
                  <c:v>0</c:v>
                </c:pt>
                <c:pt idx="5">
                  <c:v>1072.5999999999999</c:v>
                </c:pt>
                <c:pt idx="6">
                  <c:v>0</c:v>
                </c:pt>
                <c:pt idx="7">
                  <c:v>1882.5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рік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Освітня субвенція ДБ</c:v>
                </c:pt>
                <c:pt idx="1">
                  <c:v>Дотація ДБ</c:v>
                </c:pt>
                <c:pt idx="2">
                  <c:v>Субвенції соціального напрямку</c:v>
                </c:pt>
                <c:pt idx="3">
                  <c:v>Субвенції освітнього напрямку</c:v>
                </c:pt>
                <c:pt idx="4">
                  <c:v>Субвенції на охорону здоров"я</c:v>
                </c:pt>
                <c:pt idx="5">
                  <c:v>Дотації з МБ</c:v>
                </c:pt>
                <c:pt idx="6">
                  <c:v>Субвенція соц-економ.</c:v>
                </c:pt>
                <c:pt idx="7">
                  <c:v>Інші субвенції з МБ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137075.5</c:v>
                </c:pt>
                <c:pt idx="1">
                  <c:v>54972.5</c:v>
                </c:pt>
                <c:pt idx="2">
                  <c:v>3248.8</c:v>
                </c:pt>
                <c:pt idx="3">
                  <c:v>2013.7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1992.1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298176"/>
        <c:axId val="54794432"/>
        <c:axId val="0"/>
      </c:bar3DChart>
      <c:catAx>
        <c:axId val="133298176"/>
        <c:scaling>
          <c:orientation val="minMax"/>
        </c:scaling>
        <c:delete val="0"/>
        <c:axPos val="b"/>
        <c:majorTickMark val="none"/>
        <c:minorTickMark val="none"/>
        <c:tickLblPos val="nextTo"/>
        <c:crossAx val="54794432"/>
        <c:crosses val="autoZero"/>
        <c:auto val="1"/>
        <c:lblAlgn val="ctr"/>
        <c:lblOffset val="100"/>
        <c:noMultiLvlLbl val="0"/>
      </c:catAx>
      <c:valAx>
        <c:axId val="547944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32981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32388617847113"/>
          <c:y val="7.3799592898173838E-2"/>
          <c:w val="0.70850516584058387"/>
          <c:h val="0.728359350665343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рік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5708169486757579E-3"/>
                  <c:y val="0.15087396504139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Фізичні особи підприємці</c:v>
                </c:pt>
                <c:pt idx="1">
                  <c:v>Юридичні особи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930</c:v>
                </c:pt>
                <c:pt idx="1">
                  <c:v>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рік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713307117881261E-2"/>
                  <c:y val="0.117755000036219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Фізичні особи підприємці</c:v>
                </c:pt>
                <c:pt idx="1">
                  <c:v>Юридичні особи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842</c:v>
                </c:pt>
                <c:pt idx="1">
                  <c:v>35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рік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Фізичні особи підприємці</c:v>
                </c:pt>
                <c:pt idx="1">
                  <c:v>Юридичні особи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851</c:v>
                </c:pt>
                <c:pt idx="1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343744"/>
        <c:axId val="132857152"/>
        <c:axId val="0"/>
      </c:bar3DChart>
      <c:catAx>
        <c:axId val="133343744"/>
        <c:scaling>
          <c:orientation val="minMax"/>
        </c:scaling>
        <c:delete val="0"/>
        <c:axPos val="b"/>
        <c:majorTickMark val="out"/>
        <c:minorTickMark val="none"/>
        <c:tickLblPos val="nextTo"/>
        <c:crossAx val="132857152"/>
        <c:crosses val="autoZero"/>
        <c:auto val="1"/>
        <c:lblAlgn val="ctr"/>
        <c:lblOffset val="100"/>
        <c:noMultiLvlLbl val="0"/>
      </c:catAx>
      <c:valAx>
        <c:axId val="132857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3437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155489809335957E-2"/>
          <c:y val="7.1812639364969261E-2"/>
          <c:w val="0.91884451019066404"/>
          <c:h val="0.582652758765310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рік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Власні доходи</c:v>
                </c:pt>
                <c:pt idx="1">
                  <c:v>З врахуванням міжбюджетних трансфертів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4.0999999999999996</c:v>
                </c:pt>
                <c:pt idx="1">
                  <c:v>10.3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рік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Власні доходи</c:v>
                </c:pt>
                <c:pt idx="1">
                  <c:v>З врахуванням міжбюджетних трансфертів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4.3</c:v>
                </c:pt>
                <c:pt idx="1">
                  <c:v>9.8000000000000007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рік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Власні доходи</c:v>
                </c:pt>
                <c:pt idx="1">
                  <c:v>З врахуванням міжбюджетних трансфертів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4.7</c:v>
                </c:pt>
                <c:pt idx="1">
                  <c:v>11.3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43442432"/>
        <c:axId val="231647488"/>
        <c:axId val="0"/>
      </c:bar3DChart>
      <c:catAx>
        <c:axId val="143442432"/>
        <c:scaling>
          <c:orientation val="minMax"/>
        </c:scaling>
        <c:delete val="0"/>
        <c:axPos val="b"/>
        <c:majorTickMark val="none"/>
        <c:minorTickMark val="none"/>
        <c:tickLblPos val="nextTo"/>
        <c:crossAx val="231647488"/>
        <c:crosses val="autoZero"/>
        <c:auto val="1"/>
        <c:lblAlgn val="ctr"/>
        <c:lblOffset val="100"/>
        <c:noMultiLvlLbl val="0"/>
      </c:catAx>
      <c:valAx>
        <c:axId val="231647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434424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183266471962876E-3"/>
          <c:y val="5.3448635899623946E-2"/>
          <c:w val="0.83728864162944328"/>
          <c:h val="0.808623745673599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Видатки по галузях</c:v>
                </c:pt>
              </c:strCache>
            </c:strRef>
          </c:tx>
          <c:spPr>
            <a:solidFill>
              <a:srgbClr val="92D050"/>
            </a:solidFill>
          </c:spPr>
          <c:explosion val="25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FFCCCC"/>
              </a:solidFill>
            </c:spPr>
          </c:dPt>
          <c:dPt>
            <c:idx val="5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Pt>
            <c:idx val="6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err="1"/>
                      <a:t>Освіта</a:t>
                    </a:r>
                    <a:r>
                      <a:rPr lang="ru-RU" dirty="0"/>
                      <a:t>; </a:t>
                    </a:r>
                    <a:endParaRPr lang="ru-RU" dirty="0" smtClean="0"/>
                  </a:p>
                  <a:p>
                    <a:r>
                      <a:rPr lang="ru-RU" dirty="0" smtClean="0"/>
                      <a:t>262022,6 </a:t>
                    </a:r>
                    <a:r>
                      <a:rPr lang="ru-RU" dirty="0" err="1" smtClean="0"/>
                      <a:t>тис.грн</a:t>
                    </a:r>
                    <a:r>
                      <a:rPr lang="ru-RU" dirty="0" smtClean="0"/>
                      <a:t>. </a:t>
                    </a:r>
                  </a:p>
                  <a:p>
                    <a:r>
                      <a:rPr lang="ru-RU" dirty="0" smtClean="0"/>
                      <a:t>66,3%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4546185689512753E-2"/>
                  <c:y val="1.3778850961004332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Апарат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 34726,9 </a:t>
                    </a:r>
                    <a:r>
                      <a:rPr lang="ru-RU" dirty="0" err="1" smtClean="0"/>
                      <a:t>тис.грн</a:t>
                    </a:r>
                    <a:r>
                      <a:rPr lang="ru-RU" dirty="0" smtClean="0"/>
                      <a:t>. 8,8%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Культура;</a:t>
                    </a:r>
                  </a:p>
                  <a:p>
                    <a:r>
                      <a:rPr lang="ru-RU" dirty="0" smtClean="0"/>
                      <a:t> 9141,8 </a:t>
                    </a:r>
                    <a:r>
                      <a:rPr lang="ru-RU" dirty="0" err="1" smtClean="0"/>
                      <a:t>тис.грн</a:t>
                    </a:r>
                    <a:r>
                      <a:rPr lang="ru-RU" dirty="0" smtClean="0"/>
                      <a:t>. 2,3%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735097066509518E-2"/>
                  <c:y val="-4.766636172369737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Соціальний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захист</a:t>
                    </a:r>
                    <a:r>
                      <a:rPr lang="ru-RU" dirty="0"/>
                      <a:t>; </a:t>
                    </a:r>
                    <a:endParaRPr lang="ru-RU" dirty="0" smtClean="0"/>
                  </a:p>
                  <a:p>
                    <a:r>
                      <a:rPr lang="ru-RU" dirty="0" smtClean="0"/>
                      <a:t>31893 </a:t>
                    </a:r>
                    <a:r>
                      <a:rPr lang="ru-RU" dirty="0" err="1" smtClean="0"/>
                      <a:t>тис.грн</a:t>
                    </a:r>
                    <a:r>
                      <a:rPr lang="ru-RU" dirty="0" smtClean="0"/>
                      <a:t>. 8,1%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9147630939556316E-3"/>
                  <c:y val="-3.5258669175647177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Охорона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здоров"я</a:t>
                    </a:r>
                    <a:r>
                      <a:rPr lang="ru-RU" dirty="0"/>
                      <a:t>; </a:t>
                    </a:r>
                    <a:r>
                      <a:rPr lang="ru-RU" dirty="0" smtClean="0"/>
                      <a:t>14048,4 </a:t>
                    </a:r>
                    <a:r>
                      <a:rPr lang="ru-RU" dirty="0" err="1" smtClean="0"/>
                      <a:t>тис.грн</a:t>
                    </a:r>
                    <a:r>
                      <a:rPr lang="ru-RU" dirty="0" smtClean="0"/>
                      <a:t>. 3,5%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6160595682605316E-2"/>
                  <c:y val="6.4403217350849903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Фізична</a:t>
                    </a:r>
                    <a:r>
                      <a:rPr lang="ru-RU" dirty="0" smtClean="0"/>
                      <a:t> культура і спорт; </a:t>
                    </a:r>
                  </a:p>
                  <a:p>
                    <a:r>
                      <a:rPr lang="ru-RU" dirty="0" smtClean="0"/>
                      <a:t>2787,5 </a:t>
                    </a:r>
                    <a:r>
                      <a:rPr lang="ru-RU" dirty="0" err="1" smtClean="0"/>
                      <a:t>тис.грн</a:t>
                    </a:r>
                    <a:r>
                      <a:rPr lang="ru-RU" dirty="0" smtClean="0"/>
                      <a:t>. 0,7%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7287837583263695E-2"/>
                  <c:y val="0.1498407729002333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Інші</a:t>
                    </a:r>
                    <a:r>
                      <a:rPr lang="ru-RU" dirty="0" smtClean="0"/>
                      <a:t> </a:t>
                    </a:r>
                    <a:r>
                      <a:rPr lang="ru-RU" dirty="0" err="1"/>
                      <a:t>видатки</a:t>
                    </a:r>
                    <a:r>
                      <a:rPr lang="ru-RU" dirty="0"/>
                      <a:t>; </a:t>
                    </a:r>
                    <a:endParaRPr lang="ru-RU" dirty="0" smtClean="0"/>
                  </a:p>
                  <a:p>
                    <a:r>
                      <a:rPr lang="ru-RU" dirty="0" smtClean="0"/>
                      <a:t>40734,7 </a:t>
                    </a:r>
                    <a:r>
                      <a:rPr lang="ru-RU" dirty="0" err="1" smtClean="0"/>
                      <a:t>тис.грн</a:t>
                    </a:r>
                    <a:r>
                      <a:rPr lang="ru-RU" dirty="0" smtClean="0"/>
                      <a:t>. 10,3%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baseline="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Освіта</c:v>
                </c:pt>
                <c:pt idx="1">
                  <c:v>Апарат</c:v>
                </c:pt>
                <c:pt idx="2">
                  <c:v>Культура</c:v>
                </c:pt>
                <c:pt idx="3">
                  <c:v>Соціальний захист</c:v>
                </c:pt>
                <c:pt idx="4">
                  <c:v>Охорона здоров"я</c:v>
                </c:pt>
                <c:pt idx="5">
                  <c:v>Фізична культура і спорт</c:v>
                </c:pt>
                <c:pt idx="6">
                  <c:v>Інші видатки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262022.6</c:v>
                </c:pt>
                <c:pt idx="1">
                  <c:v>34726.9</c:v>
                </c:pt>
                <c:pt idx="2">
                  <c:v>9141.7999999999993</c:v>
                </c:pt>
                <c:pt idx="3">
                  <c:v>31893</c:v>
                </c:pt>
                <c:pt idx="4">
                  <c:v>14048.4</c:v>
                </c:pt>
                <c:pt idx="5">
                  <c:v>2787.5</c:v>
                </c:pt>
                <c:pt idx="6">
                  <c:v>40734.699999999997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Освіта</c:v>
                </c:pt>
                <c:pt idx="1">
                  <c:v>Апарат</c:v>
                </c:pt>
                <c:pt idx="2">
                  <c:v>Культура</c:v>
                </c:pt>
                <c:pt idx="3">
                  <c:v>Соціальний захист</c:v>
                </c:pt>
                <c:pt idx="4">
                  <c:v>Охорона здоров"я</c:v>
                </c:pt>
                <c:pt idx="5">
                  <c:v>Фізична культура і спорт</c:v>
                </c:pt>
                <c:pt idx="6">
                  <c:v>Інші видатки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66.3</c:v>
                </c:pt>
                <c:pt idx="1">
                  <c:v>8.8000000000000007</c:v>
                </c:pt>
                <c:pt idx="2">
                  <c:v>2.2999999999999998</c:v>
                </c:pt>
                <c:pt idx="3">
                  <c:v>8.1</c:v>
                </c:pt>
                <c:pt idx="4">
                  <c:v>3.5</c:v>
                </c:pt>
                <c:pt idx="5">
                  <c:v>0.7</c:v>
                </c:pt>
                <c:pt idx="6">
                  <c:v>10.3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рік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Освіта</c:v>
                </c:pt>
                <c:pt idx="1">
                  <c:v>Апарат</c:v>
                </c:pt>
                <c:pt idx="2">
                  <c:v>Культура</c:v>
                </c:pt>
                <c:pt idx="3">
                  <c:v>Соціальний захист</c:v>
                </c:pt>
                <c:pt idx="4">
                  <c:v>Охорона здоров"я</c:v>
                </c:pt>
                <c:pt idx="5">
                  <c:v>Фізична культура і спорт</c:v>
                </c:pt>
                <c:pt idx="6">
                  <c:v>Інші видатки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232160.7</c:v>
                </c:pt>
                <c:pt idx="1">
                  <c:v>28199.599999999999</c:v>
                </c:pt>
                <c:pt idx="2">
                  <c:v>9783.2000000000007</c:v>
                </c:pt>
                <c:pt idx="3">
                  <c:v>17059.900000000001</c:v>
                </c:pt>
                <c:pt idx="4">
                  <c:v>10503.5</c:v>
                </c:pt>
                <c:pt idx="5">
                  <c:v>2375.8000000000002</c:v>
                </c:pt>
                <c:pt idx="6">
                  <c:v>6859.9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рік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Освіта</c:v>
                </c:pt>
                <c:pt idx="1">
                  <c:v>Апарат</c:v>
                </c:pt>
                <c:pt idx="2">
                  <c:v>Культура</c:v>
                </c:pt>
                <c:pt idx="3">
                  <c:v>Соціальний захист</c:v>
                </c:pt>
                <c:pt idx="4">
                  <c:v>Охорона здоров"я</c:v>
                </c:pt>
                <c:pt idx="5">
                  <c:v>Фізична культура і спорт</c:v>
                </c:pt>
                <c:pt idx="6">
                  <c:v>Інші видатки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237961.5</c:v>
                </c:pt>
                <c:pt idx="1">
                  <c:v>34169.300000000003</c:v>
                </c:pt>
                <c:pt idx="2">
                  <c:v>8944.5</c:v>
                </c:pt>
                <c:pt idx="3">
                  <c:v>20987.7</c:v>
                </c:pt>
                <c:pt idx="4">
                  <c:v>10392.299999999999</c:v>
                </c:pt>
                <c:pt idx="5">
                  <c:v>2644.5</c:v>
                </c:pt>
                <c:pt idx="6">
                  <c:v>8718.9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3834624"/>
        <c:axId val="132494976"/>
        <c:axId val="0"/>
      </c:bar3DChart>
      <c:catAx>
        <c:axId val="143834624"/>
        <c:scaling>
          <c:orientation val="minMax"/>
        </c:scaling>
        <c:delete val="0"/>
        <c:axPos val="b"/>
        <c:majorTickMark val="none"/>
        <c:minorTickMark val="none"/>
        <c:tickLblPos val="nextTo"/>
        <c:crossAx val="132494976"/>
        <c:crosses val="autoZero"/>
        <c:auto val="1"/>
        <c:lblAlgn val="ctr"/>
        <c:lblOffset val="100"/>
        <c:noMultiLvlLbl val="0"/>
      </c:catAx>
      <c:valAx>
        <c:axId val="1324949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4383462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aseline="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0.27193</cdr:x>
      <cdr:y>0.28986</cdr:y>
    </cdr:from>
    <cdr:to>
      <cdr:x>0.5</cdr:x>
      <cdr:y>0.4058</cdr:y>
    </cdr:to>
    <cdr:sp macro="" textlink="">
      <cdr:nvSpPr>
        <cdr:cNvPr id="5" name="Стрелка вправо с вырезом 4"/>
        <cdr:cNvSpPr/>
      </cdr:nvSpPr>
      <cdr:spPr>
        <a:xfrm xmlns:a="http://schemas.openxmlformats.org/drawingml/2006/main">
          <a:off x="2232248" y="1440160"/>
          <a:ext cx="1872208" cy="576064"/>
        </a:xfrm>
        <a:prstGeom xmlns:a="http://schemas.openxmlformats.org/drawingml/2006/main" prst="notchedRightArrow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solidFill>
                <a:schemeClr val="bg1"/>
              </a:solidFill>
            </a:rPr>
            <a:t>87,2%</a:t>
          </a:r>
          <a:endParaRPr lang="ru-RU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0.54386</cdr:x>
      <cdr:y>0.26087</cdr:y>
    </cdr:from>
    <cdr:to>
      <cdr:x>0.73684</cdr:x>
      <cdr:y>0.36232</cdr:y>
    </cdr:to>
    <cdr:sp macro="" textlink="">
      <cdr:nvSpPr>
        <cdr:cNvPr id="6" name="Стрелка вправо с вырезом 5"/>
        <cdr:cNvSpPr/>
      </cdr:nvSpPr>
      <cdr:spPr>
        <a:xfrm xmlns:a="http://schemas.openxmlformats.org/drawingml/2006/main">
          <a:off x="4464496" y="1296144"/>
          <a:ext cx="1584176" cy="504056"/>
        </a:xfrm>
        <a:prstGeom xmlns:a="http://schemas.openxmlformats.org/drawingml/2006/main" prst="notchedRightArrow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solidFill>
                <a:schemeClr val="bg1"/>
              </a:solidFill>
            </a:rPr>
            <a:t>106,3%</a:t>
          </a:r>
          <a:endParaRPr lang="ru-RU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0.22807</cdr:x>
      <cdr:y>0.76812</cdr:y>
    </cdr:from>
    <cdr:to>
      <cdr:x>0.45614</cdr:x>
      <cdr:y>0.88406</cdr:y>
    </cdr:to>
    <cdr:sp macro="" textlink="">
      <cdr:nvSpPr>
        <cdr:cNvPr id="7" name="Стрелка вправо с вырезом 6"/>
        <cdr:cNvSpPr/>
      </cdr:nvSpPr>
      <cdr:spPr>
        <a:xfrm xmlns:a="http://schemas.openxmlformats.org/drawingml/2006/main">
          <a:off x="1872208" y="3816424"/>
          <a:ext cx="1872208" cy="576064"/>
        </a:xfrm>
        <a:prstGeom xmlns:a="http://schemas.openxmlformats.org/drawingml/2006/main" prst="notchedRightArrow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solidFill>
                <a:schemeClr val="bg1">
                  <a:lumMod val="85000"/>
                  <a:lumOff val="15000"/>
                </a:schemeClr>
              </a:solidFill>
            </a:rPr>
            <a:t>102,7%</a:t>
          </a:r>
          <a:endParaRPr lang="ru-RU" sz="1400" dirty="0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0.45614</cdr:x>
      <cdr:y>0.68116</cdr:y>
    </cdr:from>
    <cdr:to>
      <cdr:x>0.70175</cdr:x>
      <cdr:y>0.7971</cdr:y>
    </cdr:to>
    <cdr:sp macro="" textlink="">
      <cdr:nvSpPr>
        <cdr:cNvPr id="8" name="Стрелка вправо с вырезом 7"/>
        <cdr:cNvSpPr/>
      </cdr:nvSpPr>
      <cdr:spPr>
        <a:xfrm xmlns:a="http://schemas.openxmlformats.org/drawingml/2006/main">
          <a:off x="3744416" y="3384376"/>
          <a:ext cx="2016224" cy="576064"/>
        </a:xfrm>
        <a:prstGeom xmlns:a="http://schemas.openxmlformats.org/drawingml/2006/main" prst="notchedRightArrow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solidFill>
                <a:schemeClr val="bg1">
                  <a:lumMod val="85000"/>
                  <a:lumOff val="15000"/>
                </a:schemeClr>
              </a:solidFill>
            </a:rPr>
            <a:t>113,6%</a:t>
          </a:r>
          <a:endParaRPr lang="ru-RU" sz="1400" dirty="0">
            <a:solidFill>
              <a:schemeClr val="bg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0.21761</cdr:x>
      <cdr:y>0.34368</cdr:y>
    </cdr:from>
    <cdr:to>
      <cdr:x>0.32452</cdr:x>
      <cdr:y>0.53146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>
          <a:off x="1612230" y="1186110"/>
          <a:ext cx="792082" cy="648071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4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 82</a:t>
          </a:r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0.5189</cdr:x>
      <cdr:y>0.69837</cdr:y>
    </cdr:from>
    <cdr:to>
      <cdr:x>0.61609</cdr:x>
      <cdr:y>0.84443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>
          <a:off x="3844478" y="2410246"/>
          <a:ext cx="720067" cy="504086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3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- 19</a:t>
          </a:r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E5C3E-FE4B-425A-9931-ACD2526D0054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F6672-FA07-4B80-AA2C-9F7B813D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478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f0b5668d3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f0b5668d3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f0bdc995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f0bdc995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06E4-39A3-4A33-9C16-A0932DAD53E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7A19-AE1F-4642-B6AB-CC965916632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06E4-39A3-4A33-9C16-A0932DAD53E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7A19-AE1F-4642-B6AB-CC96591663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06E4-39A3-4A33-9C16-A0932DAD53E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7A19-AE1F-4642-B6AB-CC96591663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084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06E4-39A3-4A33-9C16-A0932DAD53E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7A19-AE1F-4642-B6AB-CC96591663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06E4-39A3-4A33-9C16-A0932DAD53E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7A19-AE1F-4642-B6AB-CC965916632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06E4-39A3-4A33-9C16-A0932DAD53E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7A19-AE1F-4642-B6AB-CC96591663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06E4-39A3-4A33-9C16-A0932DAD53E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7A19-AE1F-4642-B6AB-CC96591663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06E4-39A3-4A33-9C16-A0932DAD53E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217A19-AE1F-4642-B6AB-CC965916632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06E4-39A3-4A33-9C16-A0932DAD53E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7A19-AE1F-4642-B6AB-CC96591663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06E4-39A3-4A33-9C16-A0932DAD53E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9217A19-AE1F-4642-B6AB-CC96591663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E2706E4-39A3-4A33-9C16-A0932DAD53E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7A19-AE1F-4642-B6AB-CC96591663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E2706E4-39A3-4A33-9C16-A0932DAD53E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9217A19-AE1F-4642-B6AB-CC965916632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331236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err="1" smtClean="0">
                <a:solidFill>
                  <a:schemeClr val="tx1"/>
                </a:solidFill>
              </a:rPr>
              <a:t>Звіт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про </a:t>
            </a:r>
            <a:r>
              <a:rPr lang="ru-RU" i="1" dirty="0" err="1" smtClean="0">
                <a:solidFill>
                  <a:schemeClr val="tx1"/>
                </a:solidFill>
              </a:rPr>
              <a:t>виконання</a:t>
            </a:r>
            <a:r>
              <a:rPr lang="ru-RU" i="1" dirty="0" smtClean="0">
                <a:solidFill>
                  <a:schemeClr val="tx1"/>
                </a:solidFill>
              </a:rPr>
              <a:t> бюджету </a:t>
            </a:r>
            <a:r>
              <a:rPr lang="ru-RU" i="1" dirty="0" err="1" smtClean="0">
                <a:solidFill>
                  <a:schemeClr val="tx1"/>
                </a:solidFill>
              </a:rPr>
              <a:t>Олевської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міської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територіальної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громади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за 2023 </a:t>
            </a:r>
            <a:r>
              <a:rPr lang="ru-RU" i="1" dirty="0" err="1" smtClean="0">
                <a:solidFill>
                  <a:schemeClr val="tx1"/>
                </a:solidFill>
              </a:rPr>
              <a:t>рік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661248"/>
            <a:ext cx="6584776" cy="376065"/>
          </a:xfrm>
        </p:spPr>
        <p:txBody>
          <a:bodyPr>
            <a:normAutofit/>
          </a:bodyPr>
          <a:lstStyle/>
          <a:p>
            <a:r>
              <a:rPr lang="ru-RU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Олевськ</a:t>
            </a:r>
            <a:r>
              <a:rPr lang="ru-RU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2024 </a:t>
            </a:r>
            <a:r>
              <a:rPr lang="ru-RU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рік</a:t>
            </a:r>
            <a:endParaRPr lang="ru-RU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338328"/>
            <a:ext cx="6851104" cy="1252728"/>
          </a:xfrm>
        </p:spPr>
        <p:txBody>
          <a:bodyPr>
            <a:noAutofit/>
          </a:bodyPr>
          <a:lstStyle/>
          <a:p>
            <a:pPr algn="r"/>
            <a:r>
              <a:rPr lang="ru-RU" sz="3600" i="1" dirty="0" smtClean="0">
                <a:solidFill>
                  <a:schemeClr val="tx1"/>
                </a:solidFill>
              </a:rPr>
              <a:t>Доходи </a:t>
            </a:r>
            <a:r>
              <a:rPr lang="ru-RU" sz="3600" i="1" dirty="0" err="1" smtClean="0">
                <a:solidFill>
                  <a:schemeClr val="tx1"/>
                </a:solidFill>
              </a:rPr>
              <a:t>загального</a:t>
            </a:r>
            <a:r>
              <a:rPr lang="ru-RU" sz="3600" i="1" dirty="0" smtClean="0">
                <a:solidFill>
                  <a:schemeClr val="tx1"/>
                </a:solidFill>
              </a:rPr>
              <a:t> фонду бюджету </a:t>
            </a:r>
            <a:r>
              <a:rPr lang="ru-RU" sz="3600" i="1" dirty="0" err="1" smtClean="0">
                <a:solidFill>
                  <a:schemeClr val="tx1"/>
                </a:solidFill>
              </a:rPr>
              <a:t>Олевської</a:t>
            </a:r>
            <a:r>
              <a:rPr lang="ru-RU" sz="3600" i="1" dirty="0" smtClean="0">
                <a:solidFill>
                  <a:schemeClr val="tx1"/>
                </a:solidFill>
              </a:rPr>
              <a:t> МТГ на одного жителя (</a:t>
            </a:r>
            <a:r>
              <a:rPr lang="ru-RU" sz="3600" i="1" dirty="0" err="1" smtClean="0">
                <a:solidFill>
                  <a:schemeClr val="tx1"/>
                </a:solidFill>
              </a:rPr>
              <a:t>тис.грн</a:t>
            </a:r>
            <a:r>
              <a:rPr lang="ru-RU" sz="3600" i="1" dirty="0" smtClean="0">
                <a:solidFill>
                  <a:schemeClr val="tx1"/>
                </a:solidFill>
              </a:rPr>
              <a:t>.)</a:t>
            </a:r>
            <a:endParaRPr lang="ru-RU" sz="3600" i="1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0802823"/>
              </p:ext>
            </p:extLst>
          </p:nvPr>
        </p:nvGraphicFramePr>
        <p:xfrm>
          <a:off x="835025" y="2348880"/>
          <a:ext cx="7884864" cy="4065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08394"/>
            <a:ext cx="2657872" cy="182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6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105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8899" y="1909842"/>
            <a:ext cx="2445451" cy="1342981"/>
          </a:xfrm>
          <a:prstGeom prst="rect">
            <a:avLst/>
          </a:prstGeom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311700" y="356900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000" i="1" dirty="0"/>
              <a:t>Фінансування заходів, </a:t>
            </a:r>
            <a:r>
              <a:rPr lang="ru" sz="2000" i="1" dirty="0" smtClean="0"/>
              <a:t>пов”язаних </a:t>
            </a:r>
            <a:r>
              <a:rPr lang="ru" sz="2000" i="1" dirty="0"/>
              <a:t>із протидією збройній агресії росії та ліквідацією наслідків війни</a:t>
            </a:r>
            <a:endParaRPr sz="2000" i="1" dirty="0"/>
          </a:p>
        </p:txBody>
      </p:sp>
      <p:sp>
        <p:nvSpPr>
          <p:cNvPr id="95" name="Google Shape;95;p16"/>
          <p:cNvSpPr txBox="1">
            <a:spLocks noGrp="1"/>
          </p:cNvSpPr>
          <p:nvPr>
            <p:ph type="body" idx="1"/>
          </p:nvPr>
        </p:nvSpPr>
        <p:spPr>
          <a:xfrm>
            <a:off x="311700" y="1369633"/>
            <a:ext cx="8520600" cy="52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800" dirty="0" smtClean="0">
                <a:solidFill>
                  <a:schemeClr val="tx2">
                    <a:lumMod val="25000"/>
                  </a:schemeClr>
                </a:solidFill>
              </a:rPr>
              <a:t>12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800" dirty="0"/>
          </a:p>
        </p:txBody>
      </p:sp>
      <p:sp>
        <p:nvSpPr>
          <p:cNvPr id="96" name="Google Shape;96;p16"/>
          <p:cNvSpPr txBox="1"/>
          <p:nvPr/>
        </p:nvSpPr>
        <p:spPr>
          <a:xfrm>
            <a:off x="1821500" y="1757234"/>
            <a:ext cx="32811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latin typeface="Average"/>
                <a:ea typeface="Average"/>
                <a:cs typeface="Average"/>
                <a:sym typeface="Average"/>
              </a:rPr>
              <a:t>На підтримку внутрішньо переміщених осіб</a:t>
            </a:r>
            <a:endParaRPr sz="1200" dirty="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1966686" y="2927966"/>
            <a:ext cx="29340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latin typeface="Average"/>
                <a:ea typeface="Average"/>
                <a:cs typeface="Average"/>
                <a:sym typeface="Average"/>
              </a:rPr>
              <a:t>На облаштування </a:t>
            </a:r>
            <a:r>
              <a:rPr lang="uk-UA" sz="1200" dirty="0" smtClean="0">
                <a:latin typeface="Average"/>
                <a:ea typeface="Average"/>
                <a:cs typeface="Average"/>
                <a:sym typeface="Average"/>
              </a:rPr>
              <a:t>фортифікаційних  та захисних с</a:t>
            </a:r>
            <a:r>
              <a:rPr lang="ru" sz="1200" dirty="0" smtClean="0">
                <a:latin typeface="Average"/>
                <a:ea typeface="Average"/>
                <a:cs typeface="Average"/>
                <a:sym typeface="Average"/>
              </a:rPr>
              <a:t>поруд</a:t>
            </a:r>
            <a:endParaRPr sz="1200" dirty="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1936200" y="4080451"/>
            <a:ext cx="2785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latin typeface="Average"/>
                <a:ea typeface="Average"/>
                <a:cs typeface="Average"/>
                <a:sym typeface="Average"/>
              </a:rPr>
              <a:t>На підтримку військових формувань, заходи з ТРО та мобілізаційна робота</a:t>
            </a:r>
            <a:endParaRPr sz="1200" dirty="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1950800" y="5242033"/>
            <a:ext cx="3022500" cy="8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latin typeface="Average"/>
                <a:ea typeface="Average"/>
                <a:cs typeface="Average"/>
                <a:sym typeface="Average"/>
              </a:rPr>
              <a:t>Соціальна підтримка військовослужбовців, УБД та членіх їх сімей</a:t>
            </a:r>
            <a:endParaRPr sz="1200" dirty="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6585541" y="2126536"/>
            <a:ext cx="1512168" cy="88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latin typeface="Average"/>
                <a:ea typeface="Average"/>
                <a:cs typeface="Average"/>
                <a:sym typeface="Average"/>
              </a:rPr>
              <a:t>18231,7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ru" sz="1800" b="1" dirty="0">
                <a:latin typeface="Average"/>
                <a:ea typeface="Average"/>
                <a:cs typeface="Average"/>
                <a:sym typeface="Average"/>
              </a:rPr>
              <a:t>тис.грн.</a:t>
            </a:r>
            <a:endParaRPr sz="1800" b="1" dirty="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951" y="5242030"/>
            <a:ext cx="988949" cy="101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510" y="3947051"/>
            <a:ext cx="1140888" cy="101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2714900"/>
            <a:ext cx="1312650" cy="9801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 txBox="1"/>
          <p:nvPr/>
        </p:nvSpPr>
        <p:spPr>
          <a:xfrm>
            <a:off x="5298700" y="2088933"/>
            <a:ext cx="9888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ru" sz="1000" b="1" dirty="0">
                <a:latin typeface="Average"/>
                <a:ea typeface="Average"/>
                <a:cs typeface="Average"/>
                <a:sym typeface="Average"/>
              </a:rPr>
              <a:t>203,5 тис.грн.</a:t>
            </a:r>
            <a:endParaRPr sz="1000" b="1" dirty="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5283900" y="3182667"/>
            <a:ext cx="9891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latin typeface="Average"/>
                <a:ea typeface="Average"/>
                <a:cs typeface="Average"/>
                <a:sym typeface="Average"/>
              </a:rPr>
              <a:t>7558,3 </a:t>
            </a:r>
            <a:r>
              <a:rPr lang="ru-RU" sz="1200" b="1" dirty="0" err="1">
                <a:latin typeface="Average"/>
                <a:ea typeface="Average"/>
                <a:cs typeface="Average"/>
                <a:sym typeface="Average"/>
              </a:rPr>
              <a:t>т</a:t>
            </a:r>
            <a:r>
              <a:rPr lang="ru-RU" sz="1200" b="1" dirty="0" err="1" smtClean="0">
                <a:latin typeface="Average"/>
                <a:ea typeface="Average"/>
                <a:cs typeface="Average"/>
                <a:sym typeface="Average"/>
              </a:rPr>
              <a:t>ис.грн</a:t>
            </a:r>
            <a:endParaRPr sz="1200" b="1" dirty="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5298700" y="4305967"/>
            <a:ext cx="9888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 smtClean="0">
                <a:latin typeface="Average"/>
                <a:ea typeface="Average"/>
                <a:cs typeface="Average"/>
                <a:sym typeface="Average"/>
              </a:rPr>
              <a:t>8051,7 </a:t>
            </a:r>
            <a:r>
              <a:rPr lang="ru-RU" sz="1100" b="1" dirty="0" err="1" smtClean="0">
                <a:latin typeface="Average"/>
                <a:ea typeface="Average"/>
                <a:cs typeface="Average"/>
                <a:sym typeface="Average"/>
              </a:rPr>
              <a:t>тис.грн</a:t>
            </a:r>
            <a:r>
              <a:rPr lang="ru-RU" sz="1100" b="1" dirty="0" smtClean="0">
                <a:latin typeface="Average"/>
                <a:ea typeface="Average"/>
                <a:cs typeface="Average"/>
                <a:sym typeface="Average"/>
              </a:rPr>
              <a:t>.</a:t>
            </a:r>
            <a:endParaRPr sz="1100" b="1" dirty="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5298700" y="5311000"/>
            <a:ext cx="9891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latin typeface="Average"/>
                <a:ea typeface="Average"/>
                <a:cs typeface="Average"/>
                <a:sym typeface="Average"/>
              </a:rPr>
              <a:t>2418,2 </a:t>
            </a:r>
            <a:r>
              <a:rPr lang="ru-RU" sz="1200" b="1" dirty="0" err="1" smtClean="0">
                <a:latin typeface="Average"/>
                <a:ea typeface="Average"/>
                <a:cs typeface="Average"/>
                <a:sym typeface="Average"/>
              </a:rPr>
              <a:t>тис.грн</a:t>
            </a:r>
            <a:r>
              <a:rPr lang="ru-RU" sz="1200" b="1" dirty="0" smtClean="0">
                <a:latin typeface="Average"/>
                <a:ea typeface="Average"/>
                <a:cs typeface="Average"/>
                <a:sym typeface="Average"/>
              </a:rPr>
              <a:t>.</a:t>
            </a:r>
            <a:endParaRPr sz="1200" b="1" dirty="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41625" y="3182667"/>
            <a:ext cx="1312650" cy="175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авая круглая скобка 1"/>
          <p:cNvSpPr/>
          <p:nvPr/>
        </p:nvSpPr>
        <p:spPr>
          <a:xfrm>
            <a:off x="1936200" y="1757234"/>
            <a:ext cx="3211864" cy="51963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авая круглая скобка 2"/>
          <p:cNvSpPr/>
          <p:nvPr/>
        </p:nvSpPr>
        <p:spPr>
          <a:xfrm>
            <a:off x="2051720" y="2852936"/>
            <a:ext cx="3050880" cy="644699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авая круглая скобка 3"/>
          <p:cNvSpPr/>
          <p:nvPr/>
        </p:nvSpPr>
        <p:spPr>
          <a:xfrm>
            <a:off x="2051720" y="4080451"/>
            <a:ext cx="3050880" cy="884832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круглая скобка 4"/>
          <p:cNvSpPr/>
          <p:nvPr/>
        </p:nvSpPr>
        <p:spPr>
          <a:xfrm>
            <a:off x="2051720" y="5311000"/>
            <a:ext cx="3050880" cy="788233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Image 10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29950" y="1389905"/>
            <a:ext cx="1194399" cy="110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2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362"/>
          <p:cNvGrpSpPr>
            <a:grpSpLocks/>
          </p:cNvGrpSpPr>
          <p:nvPr/>
        </p:nvGrpSpPr>
        <p:grpSpPr>
          <a:xfrm>
            <a:off x="315439" y="1412776"/>
            <a:ext cx="8532391" cy="4913337"/>
            <a:chOff x="0" y="0"/>
            <a:chExt cx="10575036" cy="5375146"/>
          </a:xfrm>
        </p:grpSpPr>
        <p:pic>
          <p:nvPicPr>
            <p:cNvPr id="150" name="Image 36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557271"/>
              <a:ext cx="1569720" cy="2793492"/>
            </a:xfrm>
            <a:prstGeom prst="rect">
              <a:avLst/>
            </a:prstGeom>
          </p:spPr>
        </p:pic>
        <p:pic>
          <p:nvPicPr>
            <p:cNvPr id="151" name="Image 36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" y="2609091"/>
              <a:ext cx="1466087" cy="2689860"/>
            </a:xfrm>
            <a:prstGeom prst="rect">
              <a:avLst/>
            </a:prstGeom>
          </p:spPr>
        </p:pic>
        <p:sp>
          <p:nvSpPr>
            <p:cNvPr id="152" name="Graphic 365"/>
            <p:cNvSpPr/>
            <p:nvPr/>
          </p:nvSpPr>
          <p:spPr>
            <a:xfrm>
              <a:off x="118871" y="2714244"/>
              <a:ext cx="1260475" cy="2484120"/>
            </a:xfrm>
            <a:custGeom>
              <a:avLst/>
              <a:gdLst/>
              <a:ahLst/>
              <a:cxnLst/>
              <a:rect l="l" t="t" r="r" b="b"/>
              <a:pathLst>
                <a:path w="1260475" h="2484120">
                  <a:moveTo>
                    <a:pt x="1050290" y="0"/>
                  </a:moveTo>
                  <a:lnTo>
                    <a:pt x="210058" y="0"/>
                  </a:lnTo>
                  <a:lnTo>
                    <a:pt x="161912" y="5550"/>
                  </a:lnTo>
                  <a:lnTo>
                    <a:pt x="117706" y="21361"/>
                  </a:lnTo>
                  <a:lnTo>
                    <a:pt x="78702" y="46166"/>
                  </a:lnTo>
                  <a:lnTo>
                    <a:pt x="46166" y="78702"/>
                  </a:lnTo>
                  <a:lnTo>
                    <a:pt x="21361" y="117706"/>
                  </a:lnTo>
                  <a:lnTo>
                    <a:pt x="5550" y="161912"/>
                  </a:lnTo>
                  <a:lnTo>
                    <a:pt x="0" y="210057"/>
                  </a:lnTo>
                  <a:lnTo>
                    <a:pt x="0" y="2274061"/>
                  </a:lnTo>
                  <a:lnTo>
                    <a:pt x="5550" y="2322227"/>
                  </a:lnTo>
                  <a:lnTo>
                    <a:pt x="21361" y="2366441"/>
                  </a:lnTo>
                  <a:lnTo>
                    <a:pt x="46166" y="2405443"/>
                  </a:lnTo>
                  <a:lnTo>
                    <a:pt x="78702" y="2437973"/>
                  </a:lnTo>
                  <a:lnTo>
                    <a:pt x="117706" y="2462769"/>
                  </a:lnTo>
                  <a:lnTo>
                    <a:pt x="161912" y="2478572"/>
                  </a:lnTo>
                  <a:lnTo>
                    <a:pt x="210058" y="2484120"/>
                  </a:lnTo>
                  <a:lnTo>
                    <a:pt x="1050290" y="2484120"/>
                  </a:lnTo>
                  <a:lnTo>
                    <a:pt x="1098435" y="2478572"/>
                  </a:lnTo>
                  <a:lnTo>
                    <a:pt x="1142641" y="2462769"/>
                  </a:lnTo>
                  <a:lnTo>
                    <a:pt x="1181645" y="2437973"/>
                  </a:lnTo>
                  <a:lnTo>
                    <a:pt x="1214181" y="2405443"/>
                  </a:lnTo>
                  <a:lnTo>
                    <a:pt x="1238986" y="2366441"/>
                  </a:lnTo>
                  <a:lnTo>
                    <a:pt x="1254797" y="2322227"/>
                  </a:lnTo>
                  <a:lnTo>
                    <a:pt x="1260348" y="2274061"/>
                  </a:lnTo>
                  <a:lnTo>
                    <a:pt x="1260348" y="210057"/>
                  </a:lnTo>
                  <a:lnTo>
                    <a:pt x="1254797" y="161912"/>
                  </a:lnTo>
                  <a:lnTo>
                    <a:pt x="1238986" y="117706"/>
                  </a:lnTo>
                  <a:lnTo>
                    <a:pt x="1214181" y="78702"/>
                  </a:lnTo>
                  <a:lnTo>
                    <a:pt x="1181645" y="46166"/>
                  </a:lnTo>
                  <a:lnTo>
                    <a:pt x="1142641" y="21361"/>
                  </a:lnTo>
                  <a:lnTo>
                    <a:pt x="1098435" y="5550"/>
                  </a:lnTo>
                  <a:lnTo>
                    <a:pt x="1050290" y="0"/>
                  </a:lnTo>
                  <a:close/>
                </a:path>
              </a:pathLst>
            </a:custGeom>
            <a:solidFill>
              <a:srgbClr val="EBCCB7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153" name="Image 36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5928" y="3886200"/>
              <a:ext cx="1123949" cy="624078"/>
            </a:xfrm>
            <a:prstGeom prst="rect">
              <a:avLst/>
            </a:prstGeom>
          </p:spPr>
        </p:pic>
        <p:pic>
          <p:nvPicPr>
            <p:cNvPr id="154" name="Image 36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3" y="947927"/>
              <a:ext cx="10479024" cy="1699260"/>
            </a:xfrm>
            <a:prstGeom prst="rect">
              <a:avLst/>
            </a:prstGeom>
          </p:spPr>
        </p:pic>
        <p:sp>
          <p:nvSpPr>
            <p:cNvPr id="155" name="Graphic 368"/>
            <p:cNvSpPr/>
            <p:nvPr/>
          </p:nvSpPr>
          <p:spPr>
            <a:xfrm>
              <a:off x="26669" y="1011174"/>
              <a:ext cx="10357485" cy="1577340"/>
            </a:xfrm>
            <a:custGeom>
              <a:avLst/>
              <a:gdLst/>
              <a:ahLst/>
              <a:cxnLst/>
              <a:rect l="l" t="t" r="r" b="b"/>
              <a:pathLst>
                <a:path w="10357485" h="1577340">
                  <a:moveTo>
                    <a:pt x="0" y="262889"/>
                  </a:moveTo>
                  <a:lnTo>
                    <a:pt x="4236" y="215642"/>
                  </a:lnTo>
                  <a:lnTo>
                    <a:pt x="16450" y="171170"/>
                  </a:lnTo>
                  <a:lnTo>
                    <a:pt x="35898" y="130217"/>
                  </a:lnTo>
                  <a:lnTo>
                    <a:pt x="61838" y="93525"/>
                  </a:lnTo>
                  <a:lnTo>
                    <a:pt x="93525" y="61838"/>
                  </a:lnTo>
                  <a:lnTo>
                    <a:pt x="130217" y="35898"/>
                  </a:lnTo>
                  <a:lnTo>
                    <a:pt x="171170" y="16450"/>
                  </a:lnTo>
                  <a:lnTo>
                    <a:pt x="215642" y="4236"/>
                  </a:lnTo>
                  <a:lnTo>
                    <a:pt x="262890" y="0"/>
                  </a:lnTo>
                  <a:lnTo>
                    <a:pt x="10094214" y="0"/>
                  </a:lnTo>
                  <a:lnTo>
                    <a:pt x="10141461" y="4236"/>
                  </a:lnTo>
                  <a:lnTo>
                    <a:pt x="10185933" y="16450"/>
                  </a:lnTo>
                  <a:lnTo>
                    <a:pt x="10226886" y="35898"/>
                  </a:lnTo>
                  <a:lnTo>
                    <a:pt x="10263578" y="61838"/>
                  </a:lnTo>
                  <a:lnTo>
                    <a:pt x="10295265" y="93525"/>
                  </a:lnTo>
                  <a:lnTo>
                    <a:pt x="10321205" y="130217"/>
                  </a:lnTo>
                  <a:lnTo>
                    <a:pt x="10340653" y="171170"/>
                  </a:lnTo>
                  <a:lnTo>
                    <a:pt x="10352867" y="215642"/>
                  </a:lnTo>
                  <a:lnTo>
                    <a:pt x="10357104" y="262889"/>
                  </a:lnTo>
                  <a:lnTo>
                    <a:pt x="10357104" y="1314450"/>
                  </a:lnTo>
                  <a:lnTo>
                    <a:pt x="10352867" y="1361697"/>
                  </a:lnTo>
                  <a:lnTo>
                    <a:pt x="10340653" y="1406169"/>
                  </a:lnTo>
                  <a:lnTo>
                    <a:pt x="10321205" y="1447122"/>
                  </a:lnTo>
                  <a:lnTo>
                    <a:pt x="10295265" y="1483814"/>
                  </a:lnTo>
                  <a:lnTo>
                    <a:pt x="10263578" y="1515501"/>
                  </a:lnTo>
                  <a:lnTo>
                    <a:pt x="10226886" y="1541441"/>
                  </a:lnTo>
                  <a:lnTo>
                    <a:pt x="10185933" y="1560889"/>
                  </a:lnTo>
                  <a:lnTo>
                    <a:pt x="10141461" y="1573103"/>
                  </a:lnTo>
                  <a:lnTo>
                    <a:pt x="10094214" y="1577340"/>
                  </a:lnTo>
                  <a:lnTo>
                    <a:pt x="262890" y="1577340"/>
                  </a:lnTo>
                  <a:lnTo>
                    <a:pt x="215642" y="1573103"/>
                  </a:lnTo>
                  <a:lnTo>
                    <a:pt x="171170" y="1560889"/>
                  </a:lnTo>
                  <a:lnTo>
                    <a:pt x="130217" y="1541441"/>
                  </a:lnTo>
                  <a:lnTo>
                    <a:pt x="93525" y="1515501"/>
                  </a:lnTo>
                  <a:lnTo>
                    <a:pt x="61838" y="1483814"/>
                  </a:lnTo>
                  <a:lnTo>
                    <a:pt x="35898" y="1447122"/>
                  </a:lnTo>
                  <a:lnTo>
                    <a:pt x="16450" y="1406169"/>
                  </a:lnTo>
                  <a:lnTo>
                    <a:pt x="4236" y="1361697"/>
                  </a:lnTo>
                  <a:lnTo>
                    <a:pt x="0" y="1314450"/>
                  </a:lnTo>
                  <a:lnTo>
                    <a:pt x="0" y="262889"/>
                  </a:lnTo>
                  <a:close/>
                </a:path>
              </a:pathLst>
            </a:custGeom>
            <a:ln w="19812">
              <a:solidFill>
                <a:srgbClr val="605F47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156" name="Image 36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26435" y="417575"/>
              <a:ext cx="4824221" cy="919734"/>
            </a:xfrm>
            <a:prstGeom prst="rect">
              <a:avLst/>
            </a:prstGeom>
          </p:spPr>
        </p:pic>
        <p:pic>
          <p:nvPicPr>
            <p:cNvPr id="157" name="Image 37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54552" y="0"/>
              <a:ext cx="2952750" cy="1165098"/>
            </a:xfrm>
            <a:prstGeom prst="rect">
              <a:avLst/>
            </a:prstGeom>
          </p:spPr>
        </p:pic>
        <p:pic>
          <p:nvPicPr>
            <p:cNvPr id="158" name="Image 37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21808" y="2429256"/>
              <a:ext cx="1569720" cy="2793492"/>
            </a:xfrm>
            <a:prstGeom prst="rect">
              <a:avLst/>
            </a:prstGeom>
          </p:spPr>
        </p:pic>
        <p:pic>
          <p:nvPicPr>
            <p:cNvPr id="159" name="Image 37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5523" y="2481071"/>
              <a:ext cx="1466087" cy="2689860"/>
            </a:xfrm>
            <a:prstGeom prst="rect">
              <a:avLst/>
            </a:prstGeom>
          </p:spPr>
        </p:pic>
        <p:sp>
          <p:nvSpPr>
            <p:cNvPr id="160" name="Graphic 373"/>
            <p:cNvSpPr/>
            <p:nvPr/>
          </p:nvSpPr>
          <p:spPr>
            <a:xfrm>
              <a:off x="5440679" y="2586227"/>
              <a:ext cx="1260475" cy="2484120"/>
            </a:xfrm>
            <a:custGeom>
              <a:avLst/>
              <a:gdLst/>
              <a:ahLst/>
              <a:cxnLst/>
              <a:rect l="l" t="t" r="r" b="b"/>
              <a:pathLst>
                <a:path w="1260475" h="2484120">
                  <a:moveTo>
                    <a:pt x="1050290" y="0"/>
                  </a:moveTo>
                  <a:lnTo>
                    <a:pt x="210058" y="0"/>
                  </a:lnTo>
                  <a:lnTo>
                    <a:pt x="161912" y="5550"/>
                  </a:lnTo>
                  <a:lnTo>
                    <a:pt x="117706" y="21361"/>
                  </a:lnTo>
                  <a:lnTo>
                    <a:pt x="78702" y="46166"/>
                  </a:lnTo>
                  <a:lnTo>
                    <a:pt x="46166" y="78702"/>
                  </a:lnTo>
                  <a:lnTo>
                    <a:pt x="21361" y="117706"/>
                  </a:lnTo>
                  <a:lnTo>
                    <a:pt x="5550" y="161912"/>
                  </a:lnTo>
                  <a:lnTo>
                    <a:pt x="0" y="210058"/>
                  </a:lnTo>
                  <a:lnTo>
                    <a:pt x="0" y="2274062"/>
                  </a:lnTo>
                  <a:lnTo>
                    <a:pt x="5550" y="2322227"/>
                  </a:lnTo>
                  <a:lnTo>
                    <a:pt x="21361" y="2366441"/>
                  </a:lnTo>
                  <a:lnTo>
                    <a:pt x="46166" y="2405443"/>
                  </a:lnTo>
                  <a:lnTo>
                    <a:pt x="78702" y="2437973"/>
                  </a:lnTo>
                  <a:lnTo>
                    <a:pt x="117706" y="2462769"/>
                  </a:lnTo>
                  <a:lnTo>
                    <a:pt x="161912" y="2478572"/>
                  </a:lnTo>
                  <a:lnTo>
                    <a:pt x="210058" y="2484120"/>
                  </a:lnTo>
                  <a:lnTo>
                    <a:pt x="1050290" y="2484120"/>
                  </a:lnTo>
                  <a:lnTo>
                    <a:pt x="1098435" y="2478572"/>
                  </a:lnTo>
                  <a:lnTo>
                    <a:pt x="1142641" y="2462769"/>
                  </a:lnTo>
                  <a:lnTo>
                    <a:pt x="1181645" y="2437973"/>
                  </a:lnTo>
                  <a:lnTo>
                    <a:pt x="1214181" y="2405443"/>
                  </a:lnTo>
                  <a:lnTo>
                    <a:pt x="1238986" y="2366441"/>
                  </a:lnTo>
                  <a:lnTo>
                    <a:pt x="1254797" y="2322227"/>
                  </a:lnTo>
                  <a:lnTo>
                    <a:pt x="1260348" y="2274062"/>
                  </a:lnTo>
                  <a:lnTo>
                    <a:pt x="1260348" y="210058"/>
                  </a:lnTo>
                  <a:lnTo>
                    <a:pt x="1254797" y="161912"/>
                  </a:lnTo>
                  <a:lnTo>
                    <a:pt x="1238986" y="117706"/>
                  </a:lnTo>
                  <a:lnTo>
                    <a:pt x="1214181" y="78702"/>
                  </a:lnTo>
                  <a:lnTo>
                    <a:pt x="1181645" y="46166"/>
                  </a:lnTo>
                  <a:lnTo>
                    <a:pt x="1142641" y="21361"/>
                  </a:lnTo>
                  <a:lnTo>
                    <a:pt x="1098435" y="5550"/>
                  </a:lnTo>
                  <a:lnTo>
                    <a:pt x="1050290" y="0"/>
                  </a:lnTo>
                  <a:close/>
                </a:path>
              </a:pathLst>
            </a:custGeom>
            <a:solidFill>
              <a:srgbClr val="EBCCB7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161" name="Image 37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80815" y="2429256"/>
              <a:ext cx="1568196" cy="2793492"/>
            </a:xfrm>
            <a:prstGeom prst="rect">
              <a:avLst/>
            </a:prstGeom>
          </p:spPr>
        </p:pic>
        <p:pic>
          <p:nvPicPr>
            <p:cNvPr id="162" name="Image 37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4532" y="2481071"/>
              <a:ext cx="1464564" cy="2689860"/>
            </a:xfrm>
            <a:prstGeom prst="rect">
              <a:avLst/>
            </a:prstGeom>
          </p:spPr>
        </p:pic>
        <p:sp>
          <p:nvSpPr>
            <p:cNvPr id="163" name="Graphic 376"/>
            <p:cNvSpPr/>
            <p:nvPr/>
          </p:nvSpPr>
          <p:spPr>
            <a:xfrm>
              <a:off x="3599688" y="2586227"/>
              <a:ext cx="1259205" cy="2484120"/>
            </a:xfrm>
            <a:custGeom>
              <a:avLst/>
              <a:gdLst/>
              <a:ahLst/>
              <a:cxnLst/>
              <a:rect l="l" t="t" r="r" b="b"/>
              <a:pathLst>
                <a:path w="1259205" h="2484120">
                  <a:moveTo>
                    <a:pt x="1049020" y="0"/>
                  </a:moveTo>
                  <a:lnTo>
                    <a:pt x="209803" y="0"/>
                  </a:lnTo>
                  <a:lnTo>
                    <a:pt x="161712" y="5543"/>
                  </a:lnTo>
                  <a:lnTo>
                    <a:pt x="117558" y="21333"/>
                  </a:lnTo>
                  <a:lnTo>
                    <a:pt x="78602" y="46106"/>
                  </a:lnTo>
                  <a:lnTo>
                    <a:pt x="46106" y="78602"/>
                  </a:lnTo>
                  <a:lnTo>
                    <a:pt x="21333" y="117558"/>
                  </a:lnTo>
                  <a:lnTo>
                    <a:pt x="5543" y="161712"/>
                  </a:lnTo>
                  <a:lnTo>
                    <a:pt x="0" y="209804"/>
                  </a:lnTo>
                  <a:lnTo>
                    <a:pt x="0" y="2274316"/>
                  </a:lnTo>
                  <a:lnTo>
                    <a:pt x="5543" y="2322423"/>
                  </a:lnTo>
                  <a:lnTo>
                    <a:pt x="21333" y="2366583"/>
                  </a:lnTo>
                  <a:lnTo>
                    <a:pt x="46106" y="2405539"/>
                  </a:lnTo>
                  <a:lnTo>
                    <a:pt x="78602" y="2438029"/>
                  </a:lnTo>
                  <a:lnTo>
                    <a:pt x="117558" y="2462795"/>
                  </a:lnTo>
                  <a:lnTo>
                    <a:pt x="161712" y="2478579"/>
                  </a:lnTo>
                  <a:lnTo>
                    <a:pt x="209803" y="2484120"/>
                  </a:lnTo>
                  <a:lnTo>
                    <a:pt x="1049020" y="2484120"/>
                  </a:lnTo>
                  <a:lnTo>
                    <a:pt x="1097111" y="2478579"/>
                  </a:lnTo>
                  <a:lnTo>
                    <a:pt x="1141265" y="2462795"/>
                  </a:lnTo>
                  <a:lnTo>
                    <a:pt x="1180221" y="2438029"/>
                  </a:lnTo>
                  <a:lnTo>
                    <a:pt x="1212717" y="2405539"/>
                  </a:lnTo>
                  <a:lnTo>
                    <a:pt x="1237490" y="2366583"/>
                  </a:lnTo>
                  <a:lnTo>
                    <a:pt x="1253280" y="2322423"/>
                  </a:lnTo>
                  <a:lnTo>
                    <a:pt x="1258824" y="2274316"/>
                  </a:lnTo>
                  <a:lnTo>
                    <a:pt x="1258824" y="209804"/>
                  </a:lnTo>
                  <a:lnTo>
                    <a:pt x="1253280" y="161712"/>
                  </a:lnTo>
                  <a:lnTo>
                    <a:pt x="1237490" y="117558"/>
                  </a:lnTo>
                  <a:lnTo>
                    <a:pt x="1212717" y="78602"/>
                  </a:lnTo>
                  <a:lnTo>
                    <a:pt x="1180221" y="46106"/>
                  </a:lnTo>
                  <a:lnTo>
                    <a:pt x="1141265" y="21333"/>
                  </a:lnTo>
                  <a:lnTo>
                    <a:pt x="1097111" y="5543"/>
                  </a:lnTo>
                  <a:lnTo>
                    <a:pt x="1049020" y="0"/>
                  </a:lnTo>
                  <a:close/>
                </a:path>
              </a:pathLst>
            </a:custGeom>
            <a:solidFill>
              <a:srgbClr val="EBCCB7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164" name="Image 37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23" y="1908048"/>
              <a:ext cx="1569720" cy="1569720"/>
            </a:xfrm>
            <a:prstGeom prst="rect">
              <a:avLst/>
            </a:prstGeom>
          </p:spPr>
        </p:pic>
        <p:pic>
          <p:nvPicPr>
            <p:cNvPr id="165" name="Image 37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240" y="1959863"/>
              <a:ext cx="1466087" cy="1466087"/>
            </a:xfrm>
            <a:prstGeom prst="rect">
              <a:avLst/>
            </a:prstGeom>
          </p:spPr>
        </p:pic>
        <p:sp>
          <p:nvSpPr>
            <p:cNvPr id="166" name="Graphic 379"/>
            <p:cNvSpPr/>
            <p:nvPr/>
          </p:nvSpPr>
          <p:spPr>
            <a:xfrm>
              <a:off x="120395" y="2065019"/>
              <a:ext cx="1260475" cy="1260475"/>
            </a:xfrm>
            <a:custGeom>
              <a:avLst/>
              <a:gdLst/>
              <a:ahLst/>
              <a:cxnLst/>
              <a:rect l="l" t="t" r="r" b="b"/>
              <a:pathLst>
                <a:path w="1260475" h="1260475">
                  <a:moveTo>
                    <a:pt x="630173" y="0"/>
                  </a:moveTo>
                  <a:lnTo>
                    <a:pt x="583150" y="1728"/>
                  </a:lnTo>
                  <a:lnTo>
                    <a:pt x="537064" y="6833"/>
                  </a:lnTo>
                  <a:lnTo>
                    <a:pt x="492037" y="15193"/>
                  </a:lnTo>
                  <a:lnTo>
                    <a:pt x="448191" y="26685"/>
                  </a:lnTo>
                  <a:lnTo>
                    <a:pt x="405649" y="41187"/>
                  </a:lnTo>
                  <a:lnTo>
                    <a:pt x="364532" y="58578"/>
                  </a:lnTo>
                  <a:lnTo>
                    <a:pt x="324962" y="78736"/>
                  </a:lnTo>
                  <a:lnTo>
                    <a:pt x="287062" y="101538"/>
                  </a:lnTo>
                  <a:lnTo>
                    <a:pt x="250952" y="126863"/>
                  </a:lnTo>
                  <a:lnTo>
                    <a:pt x="216756" y="154589"/>
                  </a:lnTo>
                  <a:lnTo>
                    <a:pt x="184594" y="184594"/>
                  </a:lnTo>
                  <a:lnTo>
                    <a:pt x="154589" y="216756"/>
                  </a:lnTo>
                  <a:lnTo>
                    <a:pt x="126863" y="250952"/>
                  </a:lnTo>
                  <a:lnTo>
                    <a:pt x="101538" y="287062"/>
                  </a:lnTo>
                  <a:lnTo>
                    <a:pt x="78736" y="324962"/>
                  </a:lnTo>
                  <a:lnTo>
                    <a:pt x="58578" y="364532"/>
                  </a:lnTo>
                  <a:lnTo>
                    <a:pt x="41187" y="405649"/>
                  </a:lnTo>
                  <a:lnTo>
                    <a:pt x="26685" y="448191"/>
                  </a:lnTo>
                  <a:lnTo>
                    <a:pt x="15193" y="492037"/>
                  </a:lnTo>
                  <a:lnTo>
                    <a:pt x="6833" y="537064"/>
                  </a:lnTo>
                  <a:lnTo>
                    <a:pt x="1728" y="583150"/>
                  </a:lnTo>
                  <a:lnTo>
                    <a:pt x="0" y="630173"/>
                  </a:lnTo>
                  <a:lnTo>
                    <a:pt x="1728" y="677197"/>
                  </a:lnTo>
                  <a:lnTo>
                    <a:pt x="6833" y="723283"/>
                  </a:lnTo>
                  <a:lnTo>
                    <a:pt x="15193" y="768310"/>
                  </a:lnTo>
                  <a:lnTo>
                    <a:pt x="26685" y="812156"/>
                  </a:lnTo>
                  <a:lnTo>
                    <a:pt x="41187" y="854698"/>
                  </a:lnTo>
                  <a:lnTo>
                    <a:pt x="58578" y="895815"/>
                  </a:lnTo>
                  <a:lnTo>
                    <a:pt x="78736" y="935385"/>
                  </a:lnTo>
                  <a:lnTo>
                    <a:pt x="101538" y="973285"/>
                  </a:lnTo>
                  <a:lnTo>
                    <a:pt x="126863" y="1009395"/>
                  </a:lnTo>
                  <a:lnTo>
                    <a:pt x="154589" y="1043591"/>
                  </a:lnTo>
                  <a:lnTo>
                    <a:pt x="184594" y="1075753"/>
                  </a:lnTo>
                  <a:lnTo>
                    <a:pt x="216756" y="1105758"/>
                  </a:lnTo>
                  <a:lnTo>
                    <a:pt x="250952" y="1133484"/>
                  </a:lnTo>
                  <a:lnTo>
                    <a:pt x="287062" y="1158809"/>
                  </a:lnTo>
                  <a:lnTo>
                    <a:pt x="324962" y="1181611"/>
                  </a:lnTo>
                  <a:lnTo>
                    <a:pt x="364532" y="1201769"/>
                  </a:lnTo>
                  <a:lnTo>
                    <a:pt x="405649" y="1219160"/>
                  </a:lnTo>
                  <a:lnTo>
                    <a:pt x="448191" y="1233662"/>
                  </a:lnTo>
                  <a:lnTo>
                    <a:pt x="492037" y="1245154"/>
                  </a:lnTo>
                  <a:lnTo>
                    <a:pt x="537064" y="1253514"/>
                  </a:lnTo>
                  <a:lnTo>
                    <a:pt x="583150" y="1258619"/>
                  </a:lnTo>
                  <a:lnTo>
                    <a:pt x="630173" y="1260347"/>
                  </a:lnTo>
                  <a:lnTo>
                    <a:pt x="677197" y="1258619"/>
                  </a:lnTo>
                  <a:lnTo>
                    <a:pt x="723283" y="1253514"/>
                  </a:lnTo>
                  <a:lnTo>
                    <a:pt x="768310" y="1245154"/>
                  </a:lnTo>
                  <a:lnTo>
                    <a:pt x="812156" y="1233662"/>
                  </a:lnTo>
                  <a:lnTo>
                    <a:pt x="854698" y="1219160"/>
                  </a:lnTo>
                  <a:lnTo>
                    <a:pt x="895815" y="1201769"/>
                  </a:lnTo>
                  <a:lnTo>
                    <a:pt x="935385" y="1181611"/>
                  </a:lnTo>
                  <a:lnTo>
                    <a:pt x="973285" y="1158809"/>
                  </a:lnTo>
                  <a:lnTo>
                    <a:pt x="1009395" y="1133484"/>
                  </a:lnTo>
                  <a:lnTo>
                    <a:pt x="1043591" y="1105758"/>
                  </a:lnTo>
                  <a:lnTo>
                    <a:pt x="1075753" y="1075753"/>
                  </a:lnTo>
                  <a:lnTo>
                    <a:pt x="1105758" y="1043591"/>
                  </a:lnTo>
                  <a:lnTo>
                    <a:pt x="1133484" y="1009395"/>
                  </a:lnTo>
                  <a:lnTo>
                    <a:pt x="1158809" y="973285"/>
                  </a:lnTo>
                  <a:lnTo>
                    <a:pt x="1181611" y="935385"/>
                  </a:lnTo>
                  <a:lnTo>
                    <a:pt x="1201769" y="895815"/>
                  </a:lnTo>
                  <a:lnTo>
                    <a:pt x="1219160" y="854698"/>
                  </a:lnTo>
                  <a:lnTo>
                    <a:pt x="1233662" y="812156"/>
                  </a:lnTo>
                  <a:lnTo>
                    <a:pt x="1245154" y="768310"/>
                  </a:lnTo>
                  <a:lnTo>
                    <a:pt x="1253514" y="723283"/>
                  </a:lnTo>
                  <a:lnTo>
                    <a:pt x="1258619" y="677197"/>
                  </a:lnTo>
                  <a:lnTo>
                    <a:pt x="1260348" y="630173"/>
                  </a:lnTo>
                  <a:lnTo>
                    <a:pt x="1258619" y="583150"/>
                  </a:lnTo>
                  <a:lnTo>
                    <a:pt x="1253514" y="537064"/>
                  </a:lnTo>
                  <a:lnTo>
                    <a:pt x="1245154" y="492037"/>
                  </a:lnTo>
                  <a:lnTo>
                    <a:pt x="1233662" y="448191"/>
                  </a:lnTo>
                  <a:lnTo>
                    <a:pt x="1219160" y="405649"/>
                  </a:lnTo>
                  <a:lnTo>
                    <a:pt x="1201769" y="364532"/>
                  </a:lnTo>
                  <a:lnTo>
                    <a:pt x="1181611" y="324962"/>
                  </a:lnTo>
                  <a:lnTo>
                    <a:pt x="1158809" y="287062"/>
                  </a:lnTo>
                  <a:lnTo>
                    <a:pt x="1133484" y="250952"/>
                  </a:lnTo>
                  <a:lnTo>
                    <a:pt x="1105758" y="216756"/>
                  </a:lnTo>
                  <a:lnTo>
                    <a:pt x="1075753" y="184594"/>
                  </a:lnTo>
                  <a:lnTo>
                    <a:pt x="1043591" y="154589"/>
                  </a:lnTo>
                  <a:lnTo>
                    <a:pt x="1009395" y="126863"/>
                  </a:lnTo>
                  <a:lnTo>
                    <a:pt x="973285" y="101538"/>
                  </a:lnTo>
                  <a:lnTo>
                    <a:pt x="935385" y="78736"/>
                  </a:lnTo>
                  <a:lnTo>
                    <a:pt x="895815" y="58578"/>
                  </a:lnTo>
                  <a:lnTo>
                    <a:pt x="854698" y="41187"/>
                  </a:lnTo>
                  <a:lnTo>
                    <a:pt x="812156" y="26685"/>
                  </a:lnTo>
                  <a:lnTo>
                    <a:pt x="768310" y="15193"/>
                  </a:lnTo>
                  <a:lnTo>
                    <a:pt x="723283" y="6833"/>
                  </a:lnTo>
                  <a:lnTo>
                    <a:pt x="677197" y="1728"/>
                  </a:lnTo>
                  <a:lnTo>
                    <a:pt x="630173" y="0"/>
                  </a:lnTo>
                  <a:close/>
                </a:path>
              </a:pathLst>
            </a:custGeom>
            <a:solidFill>
              <a:srgbClr val="A19F8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167" name="Image 38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4688" y="2429256"/>
              <a:ext cx="1569719" cy="2793492"/>
            </a:xfrm>
            <a:prstGeom prst="rect">
              <a:avLst/>
            </a:prstGeom>
          </p:spPr>
        </p:pic>
        <p:pic>
          <p:nvPicPr>
            <p:cNvPr id="168" name="Image 38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8404" y="2481071"/>
              <a:ext cx="1466088" cy="2689860"/>
            </a:xfrm>
            <a:prstGeom prst="rect">
              <a:avLst/>
            </a:prstGeom>
          </p:spPr>
        </p:pic>
        <p:sp>
          <p:nvSpPr>
            <p:cNvPr id="169" name="Graphic 382"/>
            <p:cNvSpPr/>
            <p:nvPr/>
          </p:nvSpPr>
          <p:spPr>
            <a:xfrm>
              <a:off x="1813560" y="2586227"/>
              <a:ext cx="1260475" cy="2484120"/>
            </a:xfrm>
            <a:custGeom>
              <a:avLst/>
              <a:gdLst/>
              <a:ahLst/>
              <a:cxnLst/>
              <a:rect l="l" t="t" r="r" b="b"/>
              <a:pathLst>
                <a:path w="1260475" h="2484120">
                  <a:moveTo>
                    <a:pt x="1050289" y="0"/>
                  </a:moveTo>
                  <a:lnTo>
                    <a:pt x="210057" y="0"/>
                  </a:lnTo>
                  <a:lnTo>
                    <a:pt x="161912" y="5550"/>
                  </a:lnTo>
                  <a:lnTo>
                    <a:pt x="117706" y="21361"/>
                  </a:lnTo>
                  <a:lnTo>
                    <a:pt x="78702" y="46166"/>
                  </a:lnTo>
                  <a:lnTo>
                    <a:pt x="46166" y="78702"/>
                  </a:lnTo>
                  <a:lnTo>
                    <a:pt x="21361" y="117706"/>
                  </a:lnTo>
                  <a:lnTo>
                    <a:pt x="5550" y="161912"/>
                  </a:lnTo>
                  <a:lnTo>
                    <a:pt x="0" y="210058"/>
                  </a:lnTo>
                  <a:lnTo>
                    <a:pt x="0" y="2274062"/>
                  </a:lnTo>
                  <a:lnTo>
                    <a:pt x="5550" y="2322227"/>
                  </a:lnTo>
                  <a:lnTo>
                    <a:pt x="21361" y="2366441"/>
                  </a:lnTo>
                  <a:lnTo>
                    <a:pt x="46166" y="2405443"/>
                  </a:lnTo>
                  <a:lnTo>
                    <a:pt x="78702" y="2437973"/>
                  </a:lnTo>
                  <a:lnTo>
                    <a:pt x="117706" y="2462769"/>
                  </a:lnTo>
                  <a:lnTo>
                    <a:pt x="161912" y="2478572"/>
                  </a:lnTo>
                  <a:lnTo>
                    <a:pt x="210057" y="2484120"/>
                  </a:lnTo>
                  <a:lnTo>
                    <a:pt x="1050289" y="2484120"/>
                  </a:lnTo>
                  <a:lnTo>
                    <a:pt x="1098435" y="2478572"/>
                  </a:lnTo>
                  <a:lnTo>
                    <a:pt x="1142641" y="2462769"/>
                  </a:lnTo>
                  <a:lnTo>
                    <a:pt x="1181645" y="2437973"/>
                  </a:lnTo>
                  <a:lnTo>
                    <a:pt x="1214181" y="2405443"/>
                  </a:lnTo>
                  <a:lnTo>
                    <a:pt x="1238986" y="2366441"/>
                  </a:lnTo>
                  <a:lnTo>
                    <a:pt x="1254797" y="2322227"/>
                  </a:lnTo>
                  <a:lnTo>
                    <a:pt x="1260348" y="2274062"/>
                  </a:lnTo>
                  <a:lnTo>
                    <a:pt x="1260348" y="210058"/>
                  </a:lnTo>
                  <a:lnTo>
                    <a:pt x="1254797" y="161912"/>
                  </a:lnTo>
                  <a:lnTo>
                    <a:pt x="1238986" y="117706"/>
                  </a:lnTo>
                  <a:lnTo>
                    <a:pt x="1214181" y="78702"/>
                  </a:lnTo>
                  <a:lnTo>
                    <a:pt x="1181645" y="46166"/>
                  </a:lnTo>
                  <a:lnTo>
                    <a:pt x="1142641" y="21361"/>
                  </a:lnTo>
                  <a:lnTo>
                    <a:pt x="1098435" y="5550"/>
                  </a:lnTo>
                  <a:lnTo>
                    <a:pt x="1050289" y="0"/>
                  </a:lnTo>
                  <a:close/>
                </a:path>
              </a:pathLst>
            </a:custGeom>
            <a:solidFill>
              <a:srgbClr val="EBCCB7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170" name="Image 38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94688" y="1897380"/>
              <a:ext cx="1569719" cy="1569720"/>
            </a:xfrm>
            <a:prstGeom prst="rect">
              <a:avLst/>
            </a:prstGeom>
          </p:spPr>
        </p:pic>
        <p:pic>
          <p:nvPicPr>
            <p:cNvPr id="171" name="Image 38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08404" y="1949195"/>
              <a:ext cx="1466088" cy="1466088"/>
            </a:xfrm>
            <a:prstGeom prst="rect">
              <a:avLst/>
            </a:prstGeom>
          </p:spPr>
        </p:pic>
        <p:sp>
          <p:nvSpPr>
            <p:cNvPr id="172" name="Graphic 385"/>
            <p:cNvSpPr/>
            <p:nvPr/>
          </p:nvSpPr>
          <p:spPr>
            <a:xfrm>
              <a:off x="1813560" y="2054351"/>
              <a:ext cx="1260475" cy="1260475"/>
            </a:xfrm>
            <a:custGeom>
              <a:avLst/>
              <a:gdLst/>
              <a:ahLst/>
              <a:cxnLst/>
              <a:rect l="l" t="t" r="r" b="b"/>
              <a:pathLst>
                <a:path w="1260475" h="1260475">
                  <a:moveTo>
                    <a:pt x="630174" y="0"/>
                  </a:moveTo>
                  <a:lnTo>
                    <a:pt x="583150" y="1728"/>
                  </a:lnTo>
                  <a:lnTo>
                    <a:pt x="537064" y="6833"/>
                  </a:lnTo>
                  <a:lnTo>
                    <a:pt x="492037" y="15193"/>
                  </a:lnTo>
                  <a:lnTo>
                    <a:pt x="448191" y="26685"/>
                  </a:lnTo>
                  <a:lnTo>
                    <a:pt x="405649" y="41187"/>
                  </a:lnTo>
                  <a:lnTo>
                    <a:pt x="364532" y="58578"/>
                  </a:lnTo>
                  <a:lnTo>
                    <a:pt x="324962" y="78736"/>
                  </a:lnTo>
                  <a:lnTo>
                    <a:pt x="287062" y="101538"/>
                  </a:lnTo>
                  <a:lnTo>
                    <a:pt x="250952" y="126863"/>
                  </a:lnTo>
                  <a:lnTo>
                    <a:pt x="216756" y="154589"/>
                  </a:lnTo>
                  <a:lnTo>
                    <a:pt x="184594" y="184594"/>
                  </a:lnTo>
                  <a:lnTo>
                    <a:pt x="154589" y="216756"/>
                  </a:lnTo>
                  <a:lnTo>
                    <a:pt x="126863" y="250952"/>
                  </a:lnTo>
                  <a:lnTo>
                    <a:pt x="101538" y="287062"/>
                  </a:lnTo>
                  <a:lnTo>
                    <a:pt x="78736" y="324962"/>
                  </a:lnTo>
                  <a:lnTo>
                    <a:pt x="58578" y="364532"/>
                  </a:lnTo>
                  <a:lnTo>
                    <a:pt x="41187" y="405649"/>
                  </a:lnTo>
                  <a:lnTo>
                    <a:pt x="26685" y="448191"/>
                  </a:lnTo>
                  <a:lnTo>
                    <a:pt x="15193" y="492037"/>
                  </a:lnTo>
                  <a:lnTo>
                    <a:pt x="6833" y="537064"/>
                  </a:lnTo>
                  <a:lnTo>
                    <a:pt x="1728" y="583150"/>
                  </a:lnTo>
                  <a:lnTo>
                    <a:pt x="0" y="630174"/>
                  </a:lnTo>
                  <a:lnTo>
                    <a:pt x="1728" y="677197"/>
                  </a:lnTo>
                  <a:lnTo>
                    <a:pt x="6833" y="723283"/>
                  </a:lnTo>
                  <a:lnTo>
                    <a:pt x="15193" y="768310"/>
                  </a:lnTo>
                  <a:lnTo>
                    <a:pt x="26685" y="812156"/>
                  </a:lnTo>
                  <a:lnTo>
                    <a:pt x="41187" y="854698"/>
                  </a:lnTo>
                  <a:lnTo>
                    <a:pt x="58578" y="895815"/>
                  </a:lnTo>
                  <a:lnTo>
                    <a:pt x="78736" y="935385"/>
                  </a:lnTo>
                  <a:lnTo>
                    <a:pt x="101538" y="973285"/>
                  </a:lnTo>
                  <a:lnTo>
                    <a:pt x="126863" y="1009395"/>
                  </a:lnTo>
                  <a:lnTo>
                    <a:pt x="154589" y="1043591"/>
                  </a:lnTo>
                  <a:lnTo>
                    <a:pt x="184594" y="1075753"/>
                  </a:lnTo>
                  <a:lnTo>
                    <a:pt x="216756" y="1105758"/>
                  </a:lnTo>
                  <a:lnTo>
                    <a:pt x="250952" y="1133484"/>
                  </a:lnTo>
                  <a:lnTo>
                    <a:pt x="287062" y="1158809"/>
                  </a:lnTo>
                  <a:lnTo>
                    <a:pt x="324962" y="1181611"/>
                  </a:lnTo>
                  <a:lnTo>
                    <a:pt x="364532" y="1201769"/>
                  </a:lnTo>
                  <a:lnTo>
                    <a:pt x="405649" y="1219160"/>
                  </a:lnTo>
                  <a:lnTo>
                    <a:pt x="448191" y="1233662"/>
                  </a:lnTo>
                  <a:lnTo>
                    <a:pt x="492037" y="1245154"/>
                  </a:lnTo>
                  <a:lnTo>
                    <a:pt x="537064" y="1253514"/>
                  </a:lnTo>
                  <a:lnTo>
                    <a:pt x="583150" y="1258619"/>
                  </a:lnTo>
                  <a:lnTo>
                    <a:pt x="630174" y="1260348"/>
                  </a:lnTo>
                  <a:lnTo>
                    <a:pt x="677197" y="1258619"/>
                  </a:lnTo>
                  <a:lnTo>
                    <a:pt x="723283" y="1253514"/>
                  </a:lnTo>
                  <a:lnTo>
                    <a:pt x="768310" y="1245154"/>
                  </a:lnTo>
                  <a:lnTo>
                    <a:pt x="812156" y="1233662"/>
                  </a:lnTo>
                  <a:lnTo>
                    <a:pt x="854698" y="1219160"/>
                  </a:lnTo>
                  <a:lnTo>
                    <a:pt x="895815" y="1201769"/>
                  </a:lnTo>
                  <a:lnTo>
                    <a:pt x="935385" y="1181611"/>
                  </a:lnTo>
                  <a:lnTo>
                    <a:pt x="973285" y="1158809"/>
                  </a:lnTo>
                  <a:lnTo>
                    <a:pt x="1009395" y="1133484"/>
                  </a:lnTo>
                  <a:lnTo>
                    <a:pt x="1043591" y="1105758"/>
                  </a:lnTo>
                  <a:lnTo>
                    <a:pt x="1075753" y="1075753"/>
                  </a:lnTo>
                  <a:lnTo>
                    <a:pt x="1105758" y="1043591"/>
                  </a:lnTo>
                  <a:lnTo>
                    <a:pt x="1133484" y="1009395"/>
                  </a:lnTo>
                  <a:lnTo>
                    <a:pt x="1158809" y="973285"/>
                  </a:lnTo>
                  <a:lnTo>
                    <a:pt x="1181611" y="935385"/>
                  </a:lnTo>
                  <a:lnTo>
                    <a:pt x="1201769" y="895815"/>
                  </a:lnTo>
                  <a:lnTo>
                    <a:pt x="1219160" y="854698"/>
                  </a:lnTo>
                  <a:lnTo>
                    <a:pt x="1233662" y="812156"/>
                  </a:lnTo>
                  <a:lnTo>
                    <a:pt x="1245154" y="768310"/>
                  </a:lnTo>
                  <a:lnTo>
                    <a:pt x="1253514" y="723283"/>
                  </a:lnTo>
                  <a:lnTo>
                    <a:pt x="1258619" y="677197"/>
                  </a:lnTo>
                  <a:lnTo>
                    <a:pt x="1260348" y="630174"/>
                  </a:lnTo>
                  <a:lnTo>
                    <a:pt x="1258619" y="583150"/>
                  </a:lnTo>
                  <a:lnTo>
                    <a:pt x="1253514" y="537064"/>
                  </a:lnTo>
                  <a:lnTo>
                    <a:pt x="1245154" y="492037"/>
                  </a:lnTo>
                  <a:lnTo>
                    <a:pt x="1233662" y="448191"/>
                  </a:lnTo>
                  <a:lnTo>
                    <a:pt x="1219160" y="405649"/>
                  </a:lnTo>
                  <a:lnTo>
                    <a:pt x="1201769" y="364532"/>
                  </a:lnTo>
                  <a:lnTo>
                    <a:pt x="1181611" y="324962"/>
                  </a:lnTo>
                  <a:lnTo>
                    <a:pt x="1158809" y="287062"/>
                  </a:lnTo>
                  <a:lnTo>
                    <a:pt x="1133484" y="250952"/>
                  </a:lnTo>
                  <a:lnTo>
                    <a:pt x="1105758" y="216756"/>
                  </a:lnTo>
                  <a:lnTo>
                    <a:pt x="1075753" y="184594"/>
                  </a:lnTo>
                  <a:lnTo>
                    <a:pt x="1043591" y="154589"/>
                  </a:lnTo>
                  <a:lnTo>
                    <a:pt x="1009395" y="126863"/>
                  </a:lnTo>
                  <a:lnTo>
                    <a:pt x="973285" y="101538"/>
                  </a:lnTo>
                  <a:lnTo>
                    <a:pt x="935385" y="78736"/>
                  </a:lnTo>
                  <a:lnTo>
                    <a:pt x="895815" y="58578"/>
                  </a:lnTo>
                  <a:lnTo>
                    <a:pt x="854698" y="41187"/>
                  </a:lnTo>
                  <a:lnTo>
                    <a:pt x="812156" y="26685"/>
                  </a:lnTo>
                  <a:lnTo>
                    <a:pt x="768310" y="15193"/>
                  </a:lnTo>
                  <a:lnTo>
                    <a:pt x="723283" y="6833"/>
                  </a:lnTo>
                  <a:lnTo>
                    <a:pt x="677197" y="1728"/>
                  </a:lnTo>
                  <a:lnTo>
                    <a:pt x="630174" y="0"/>
                  </a:lnTo>
                  <a:close/>
                </a:path>
              </a:pathLst>
            </a:custGeom>
            <a:solidFill>
              <a:srgbClr val="A19F8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173" name="Image 38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80815" y="1897380"/>
              <a:ext cx="1568196" cy="1569720"/>
            </a:xfrm>
            <a:prstGeom prst="rect">
              <a:avLst/>
            </a:prstGeom>
          </p:spPr>
        </p:pic>
        <p:pic>
          <p:nvPicPr>
            <p:cNvPr id="174" name="Image 38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94532" y="1949195"/>
              <a:ext cx="1464564" cy="1466088"/>
            </a:xfrm>
            <a:prstGeom prst="rect">
              <a:avLst/>
            </a:prstGeom>
          </p:spPr>
        </p:pic>
        <p:sp>
          <p:nvSpPr>
            <p:cNvPr id="175" name="Graphic 388"/>
            <p:cNvSpPr/>
            <p:nvPr/>
          </p:nvSpPr>
          <p:spPr>
            <a:xfrm>
              <a:off x="3599688" y="2054351"/>
              <a:ext cx="1259205" cy="1260475"/>
            </a:xfrm>
            <a:custGeom>
              <a:avLst/>
              <a:gdLst/>
              <a:ahLst/>
              <a:cxnLst/>
              <a:rect l="l" t="t" r="r" b="b"/>
              <a:pathLst>
                <a:path w="1259205" h="1260475">
                  <a:moveTo>
                    <a:pt x="629412" y="0"/>
                  </a:moveTo>
                  <a:lnTo>
                    <a:pt x="582440" y="1728"/>
                  </a:lnTo>
                  <a:lnTo>
                    <a:pt x="536405" y="6833"/>
                  </a:lnTo>
                  <a:lnTo>
                    <a:pt x="491430" y="15193"/>
                  </a:lnTo>
                  <a:lnTo>
                    <a:pt x="447635" y="26685"/>
                  </a:lnTo>
                  <a:lnTo>
                    <a:pt x="405142" y="41187"/>
                  </a:lnTo>
                  <a:lnTo>
                    <a:pt x="364074" y="58578"/>
                  </a:lnTo>
                  <a:lnTo>
                    <a:pt x="324552" y="78736"/>
                  </a:lnTo>
                  <a:lnTo>
                    <a:pt x="286697" y="101538"/>
                  </a:lnTo>
                  <a:lnTo>
                    <a:pt x="250632" y="126863"/>
                  </a:lnTo>
                  <a:lnTo>
                    <a:pt x="216477" y="154589"/>
                  </a:lnTo>
                  <a:lnTo>
                    <a:pt x="184356" y="184594"/>
                  </a:lnTo>
                  <a:lnTo>
                    <a:pt x="154389" y="216756"/>
                  </a:lnTo>
                  <a:lnTo>
                    <a:pt x="126698" y="250952"/>
                  </a:lnTo>
                  <a:lnTo>
                    <a:pt x="101406" y="287062"/>
                  </a:lnTo>
                  <a:lnTo>
                    <a:pt x="78633" y="324962"/>
                  </a:lnTo>
                  <a:lnTo>
                    <a:pt x="58501" y="364532"/>
                  </a:lnTo>
                  <a:lnTo>
                    <a:pt x="41133" y="405649"/>
                  </a:lnTo>
                  <a:lnTo>
                    <a:pt x="26649" y="448191"/>
                  </a:lnTo>
                  <a:lnTo>
                    <a:pt x="15173" y="492037"/>
                  </a:lnTo>
                  <a:lnTo>
                    <a:pt x="6824" y="537064"/>
                  </a:lnTo>
                  <a:lnTo>
                    <a:pt x="1726" y="583150"/>
                  </a:lnTo>
                  <a:lnTo>
                    <a:pt x="0" y="630174"/>
                  </a:lnTo>
                  <a:lnTo>
                    <a:pt x="1726" y="677197"/>
                  </a:lnTo>
                  <a:lnTo>
                    <a:pt x="6824" y="723283"/>
                  </a:lnTo>
                  <a:lnTo>
                    <a:pt x="15173" y="768310"/>
                  </a:lnTo>
                  <a:lnTo>
                    <a:pt x="26649" y="812156"/>
                  </a:lnTo>
                  <a:lnTo>
                    <a:pt x="41133" y="854698"/>
                  </a:lnTo>
                  <a:lnTo>
                    <a:pt x="58501" y="895815"/>
                  </a:lnTo>
                  <a:lnTo>
                    <a:pt x="78633" y="935385"/>
                  </a:lnTo>
                  <a:lnTo>
                    <a:pt x="101406" y="973285"/>
                  </a:lnTo>
                  <a:lnTo>
                    <a:pt x="126698" y="1009395"/>
                  </a:lnTo>
                  <a:lnTo>
                    <a:pt x="154389" y="1043591"/>
                  </a:lnTo>
                  <a:lnTo>
                    <a:pt x="184356" y="1075753"/>
                  </a:lnTo>
                  <a:lnTo>
                    <a:pt x="216477" y="1105758"/>
                  </a:lnTo>
                  <a:lnTo>
                    <a:pt x="250632" y="1133484"/>
                  </a:lnTo>
                  <a:lnTo>
                    <a:pt x="286697" y="1158809"/>
                  </a:lnTo>
                  <a:lnTo>
                    <a:pt x="324552" y="1181611"/>
                  </a:lnTo>
                  <a:lnTo>
                    <a:pt x="364074" y="1201769"/>
                  </a:lnTo>
                  <a:lnTo>
                    <a:pt x="405142" y="1219160"/>
                  </a:lnTo>
                  <a:lnTo>
                    <a:pt x="447635" y="1233662"/>
                  </a:lnTo>
                  <a:lnTo>
                    <a:pt x="491430" y="1245154"/>
                  </a:lnTo>
                  <a:lnTo>
                    <a:pt x="536405" y="1253514"/>
                  </a:lnTo>
                  <a:lnTo>
                    <a:pt x="582440" y="1258619"/>
                  </a:lnTo>
                  <a:lnTo>
                    <a:pt x="629412" y="1260348"/>
                  </a:lnTo>
                  <a:lnTo>
                    <a:pt x="676383" y="1258619"/>
                  </a:lnTo>
                  <a:lnTo>
                    <a:pt x="722418" y="1253514"/>
                  </a:lnTo>
                  <a:lnTo>
                    <a:pt x="767393" y="1245154"/>
                  </a:lnTo>
                  <a:lnTo>
                    <a:pt x="811188" y="1233662"/>
                  </a:lnTo>
                  <a:lnTo>
                    <a:pt x="853681" y="1219160"/>
                  </a:lnTo>
                  <a:lnTo>
                    <a:pt x="894749" y="1201769"/>
                  </a:lnTo>
                  <a:lnTo>
                    <a:pt x="934271" y="1181611"/>
                  </a:lnTo>
                  <a:lnTo>
                    <a:pt x="972126" y="1158809"/>
                  </a:lnTo>
                  <a:lnTo>
                    <a:pt x="1008191" y="1133484"/>
                  </a:lnTo>
                  <a:lnTo>
                    <a:pt x="1042346" y="1105758"/>
                  </a:lnTo>
                  <a:lnTo>
                    <a:pt x="1074467" y="1075753"/>
                  </a:lnTo>
                  <a:lnTo>
                    <a:pt x="1104434" y="1043591"/>
                  </a:lnTo>
                  <a:lnTo>
                    <a:pt x="1132125" y="1009395"/>
                  </a:lnTo>
                  <a:lnTo>
                    <a:pt x="1157417" y="973285"/>
                  </a:lnTo>
                  <a:lnTo>
                    <a:pt x="1180190" y="935385"/>
                  </a:lnTo>
                  <a:lnTo>
                    <a:pt x="1200322" y="895815"/>
                  </a:lnTo>
                  <a:lnTo>
                    <a:pt x="1217690" y="854698"/>
                  </a:lnTo>
                  <a:lnTo>
                    <a:pt x="1232174" y="812156"/>
                  </a:lnTo>
                  <a:lnTo>
                    <a:pt x="1243650" y="768310"/>
                  </a:lnTo>
                  <a:lnTo>
                    <a:pt x="1251999" y="723283"/>
                  </a:lnTo>
                  <a:lnTo>
                    <a:pt x="1257097" y="677197"/>
                  </a:lnTo>
                  <a:lnTo>
                    <a:pt x="1258824" y="630174"/>
                  </a:lnTo>
                  <a:lnTo>
                    <a:pt x="1257097" y="583150"/>
                  </a:lnTo>
                  <a:lnTo>
                    <a:pt x="1251999" y="537064"/>
                  </a:lnTo>
                  <a:lnTo>
                    <a:pt x="1243650" y="492037"/>
                  </a:lnTo>
                  <a:lnTo>
                    <a:pt x="1232174" y="448191"/>
                  </a:lnTo>
                  <a:lnTo>
                    <a:pt x="1217690" y="405649"/>
                  </a:lnTo>
                  <a:lnTo>
                    <a:pt x="1200322" y="364532"/>
                  </a:lnTo>
                  <a:lnTo>
                    <a:pt x="1180190" y="324962"/>
                  </a:lnTo>
                  <a:lnTo>
                    <a:pt x="1157417" y="287062"/>
                  </a:lnTo>
                  <a:lnTo>
                    <a:pt x="1132125" y="250952"/>
                  </a:lnTo>
                  <a:lnTo>
                    <a:pt x="1104434" y="216756"/>
                  </a:lnTo>
                  <a:lnTo>
                    <a:pt x="1074467" y="184594"/>
                  </a:lnTo>
                  <a:lnTo>
                    <a:pt x="1042346" y="154589"/>
                  </a:lnTo>
                  <a:lnTo>
                    <a:pt x="1008191" y="126863"/>
                  </a:lnTo>
                  <a:lnTo>
                    <a:pt x="972126" y="101538"/>
                  </a:lnTo>
                  <a:lnTo>
                    <a:pt x="934271" y="78736"/>
                  </a:lnTo>
                  <a:lnTo>
                    <a:pt x="894749" y="58578"/>
                  </a:lnTo>
                  <a:lnTo>
                    <a:pt x="853681" y="41187"/>
                  </a:lnTo>
                  <a:lnTo>
                    <a:pt x="811188" y="26685"/>
                  </a:lnTo>
                  <a:lnTo>
                    <a:pt x="767393" y="15193"/>
                  </a:lnTo>
                  <a:lnTo>
                    <a:pt x="722418" y="6833"/>
                  </a:lnTo>
                  <a:lnTo>
                    <a:pt x="676383" y="1728"/>
                  </a:lnTo>
                  <a:lnTo>
                    <a:pt x="629412" y="0"/>
                  </a:lnTo>
                  <a:close/>
                </a:path>
              </a:pathLst>
            </a:custGeom>
            <a:solidFill>
              <a:srgbClr val="A19F8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176" name="Image 38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4323" y="2429256"/>
              <a:ext cx="1569720" cy="2793492"/>
            </a:xfrm>
            <a:prstGeom prst="rect">
              <a:avLst/>
            </a:prstGeom>
          </p:spPr>
        </p:pic>
        <p:pic>
          <p:nvPicPr>
            <p:cNvPr id="177" name="Image 39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78040" y="2481071"/>
              <a:ext cx="1466088" cy="2689860"/>
            </a:xfrm>
            <a:prstGeom prst="rect">
              <a:avLst/>
            </a:prstGeom>
          </p:spPr>
        </p:pic>
        <p:sp>
          <p:nvSpPr>
            <p:cNvPr id="178" name="Graphic 391"/>
            <p:cNvSpPr/>
            <p:nvPr/>
          </p:nvSpPr>
          <p:spPr>
            <a:xfrm>
              <a:off x="7283195" y="2586227"/>
              <a:ext cx="1260475" cy="2484120"/>
            </a:xfrm>
            <a:custGeom>
              <a:avLst/>
              <a:gdLst/>
              <a:ahLst/>
              <a:cxnLst/>
              <a:rect l="l" t="t" r="r" b="b"/>
              <a:pathLst>
                <a:path w="1260475" h="2484120">
                  <a:moveTo>
                    <a:pt x="1050289" y="0"/>
                  </a:moveTo>
                  <a:lnTo>
                    <a:pt x="210057" y="0"/>
                  </a:lnTo>
                  <a:lnTo>
                    <a:pt x="161912" y="5550"/>
                  </a:lnTo>
                  <a:lnTo>
                    <a:pt x="117706" y="21361"/>
                  </a:lnTo>
                  <a:lnTo>
                    <a:pt x="78702" y="46166"/>
                  </a:lnTo>
                  <a:lnTo>
                    <a:pt x="46166" y="78702"/>
                  </a:lnTo>
                  <a:lnTo>
                    <a:pt x="21361" y="117706"/>
                  </a:lnTo>
                  <a:lnTo>
                    <a:pt x="5550" y="161912"/>
                  </a:lnTo>
                  <a:lnTo>
                    <a:pt x="0" y="210058"/>
                  </a:lnTo>
                  <a:lnTo>
                    <a:pt x="0" y="2274062"/>
                  </a:lnTo>
                  <a:lnTo>
                    <a:pt x="5550" y="2322227"/>
                  </a:lnTo>
                  <a:lnTo>
                    <a:pt x="21361" y="2366441"/>
                  </a:lnTo>
                  <a:lnTo>
                    <a:pt x="46166" y="2405443"/>
                  </a:lnTo>
                  <a:lnTo>
                    <a:pt x="78702" y="2437973"/>
                  </a:lnTo>
                  <a:lnTo>
                    <a:pt x="117706" y="2462769"/>
                  </a:lnTo>
                  <a:lnTo>
                    <a:pt x="161912" y="2478572"/>
                  </a:lnTo>
                  <a:lnTo>
                    <a:pt x="210057" y="2484120"/>
                  </a:lnTo>
                  <a:lnTo>
                    <a:pt x="1050289" y="2484120"/>
                  </a:lnTo>
                  <a:lnTo>
                    <a:pt x="1098435" y="2478572"/>
                  </a:lnTo>
                  <a:lnTo>
                    <a:pt x="1142641" y="2462769"/>
                  </a:lnTo>
                  <a:lnTo>
                    <a:pt x="1181645" y="2437973"/>
                  </a:lnTo>
                  <a:lnTo>
                    <a:pt x="1214181" y="2405443"/>
                  </a:lnTo>
                  <a:lnTo>
                    <a:pt x="1238986" y="2366441"/>
                  </a:lnTo>
                  <a:lnTo>
                    <a:pt x="1254797" y="2322227"/>
                  </a:lnTo>
                  <a:lnTo>
                    <a:pt x="1260348" y="2274062"/>
                  </a:lnTo>
                  <a:lnTo>
                    <a:pt x="1260348" y="210058"/>
                  </a:lnTo>
                  <a:lnTo>
                    <a:pt x="1254797" y="161912"/>
                  </a:lnTo>
                  <a:lnTo>
                    <a:pt x="1238986" y="117706"/>
                  </a:lnTo>
                  <a:lnTo>
                    <a:pt x="1214181" y="78702"/>
                  </a:lnTo>
                  <a:lnTo>
                    <a:pt x="1181645" y="46166"/>
                  </a:lnTo>
                  <a:lnTo>
                    <a:pt x="1142641" y="21361"/>
                  </a:lnTo>
                  <a:lnTo>
                    <a:pt x="1098435" y="5550"/>
                  </a:lnTo>
                  <a:lnTo>
                    <a:pt x="1050289" y="0"/>
                  </a:lnTo>
                  <a:close/>
                </a:path>
              </a:pathLst>
            </a:custGeom>
            <a:solidFill>
              <a:srgbClr val="EBCCB7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179" name="Image 39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64323" y="1897380"/>
              <a:ext cx="1569720" cy="1569720"/>
            </a:xfrm>
            <a:prstGeom prst="rect">
              <a:avLst/>
            </a:prstGeom>
          </p:spPr>
        </p:pic>
        <p:pic>
          <p:nvPicPr>
            <p:cNvPr id="180" name="Image 39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78040" y="1949195"/>
              <a:ext cx="1466088" cy="1466088"/>
            </a:xfrm>
            <a:prstGeom prst="rect">
              <a:avLst/>
            </a:prstGeom>
          </p:spPr>
        </p:pic>
        <p:sp>
          <p:nvSpPr>
            <p:cNvPr id="181" name="Graphic 394"/>
            <p:cNvSpPr/>
            <p:nvPr/>
          </p:nvSpPr>
          <p:spPr>
            <a:xfrm>
              <a:off x="7283195" y="2054351"/>
              <a:ext cx="1260475" cy="1260475"/>
            </a:xfrm>
            <a:custGeom>
              <a:avLst/>
              <a:gdLst/>
              <a:ahLst/>
              <a:cxnLst/>
              <a:rect l="l" t="t" r="r" b="b"/>
              <a:pathLst>
                <a:path w="1260475" h="1260475">
                  <a:moveTo>
                    <a:pt x="630174" y="0"/>
                  </a:moveTo>
                  <a:lnTo>
                    <a:pt x="583150" y="1728"/>
                  </a:lnTo>
                  <a:lnTo>
                    <a:pt x="537064" y="6833"/>
                  </a:lnTo>
                  <a:lnTo>
                    <a:pt x="492037" y="15193"/>
                  </a:lnTo>
                  <a:lnTo>
                    <a:pt x="448191" y="26685"/>
                  </a:lnTo>
                  <a:lnTo>
                    <a:pt x="405649" y="41187"/>
                  </a:lnTo>
                  <a:lnTo>
                    <a:pt x="364532" y="58578"/>
                  </a:lnTo>
                  <a:lnTo>
                    <a:pt x="324962" y="78736"/>
                  </a:lnTo>
                  <a:lnTo>
                    <a:pt x="287062" y="101538"/>
                  </a:lnTo>
                  <a:lnTo>
                    <a:pt x="250952" y="126863"/>
                  </a:lnTo>
                  <a:lnTo>
                    <a:pt x="216756" y="154589"/>
                  </a:lnTo>
                  <a:lnTo>
                    <a:pt x="184594" y="184594"/>
                  </a:lnTo>
                  <a:lnTo>
                    <a:pt x="154589" y="216756"/>
                  </a:lnTo>
                  <a:lnTo>
                    <a:pt x="126863" y="250952"/>
                  </a:lnTo>
                  <a:lnTo>
                    <a:pt x="101538" y="287062"/>
                  </a:lnTo>
                  <a:lnTo>
                    <a:pt x="78736" y="324962"/>
                  </a:lnTo>
                  <a:lnTo>
                    <a:pt x="58578" y="364532"/>
                  </a:lnTo>
                  <a:lnTo>
                    <a:pt x="41187" y="405649"/>
                  </a:lnTo>
                  <a:lnTo>
                    <a:pt x="26685" y="448191"/>
                  </a:lnTo>
                  <a:lnTo>
                    <a:pt x="15193" y="492037"/>
                  </a:lnTo>
                  <a:lnTo>
                    <a:pt x="6833" y="537064"/>
                  </a:lnTo>
                  <a:lnTo>
                    <a:pt x="1728" y="583150"/>
                  </a:lnTo>
                  <a:lnTo>
                    <a:pt x="0" y="630174"/>
                  </a:lnTo>
                  <a:lnTo>
                    <a:pt x="1728" y="677197"/>
                  </a:lnTo>
                  <a:lnTo>
                    <a:pt x="6833" y="723283"/>
                  </a:lnTo>
                  <a:lnTo>
                    <a:pt x="15193" y="768310"/>
                  </a:lnTo>
                  <a:lnTo>
                    <a:pt x="26685" y="812156"/>
                  </a:lnTo>
                  <a:lnTo>
                    <a:pt x="41187" y="854698"/>
                  </a:lnTo>
                  <a:lnTo>
                    <a:pt x="58578" y="895815"/>
                  </a:lnTo>
                  <a:lnTo>
                    <a:pt x="78736" y="935385"/>
                  </a:lnTo>
                  <a:lnTo>
                    <a:pt x="101538" y="973285"/>
                  </a:lnTo>
                  <a:lnTo>
                    <a:pt x="126863" y="1009395"/>
                  </a:lnTo>
                  <a:lnTo>
                    <a:pt x="154589" y="1043591"/>
                  </a:lnTo>
                  <a:lnTo>
                    <a:pt x="184594" y="1075753"/>
                  </a:lnTo>
                  <a:lnTo>
                    <a:pt x="216756" y="1105758"/>
                  </a:lnTo>
                  <a:lnTo>
                    <a:pt x="250952" y="1133484"/>
                  </a:lnTo>
                  <a:lnTo>
                    <a:pt x="287062" y="1158809"/>
                  </a:lnTo>
                  <a:lnTo>
                    <a:pt x="324962" y="1181611"/>
                  </a:lnTo>
                  <a:lnTo>
                    <a:pt x="364532" y="1201769"/>
                  </a:lnTo>
                  <a:lnTo>
                    <a:pt x="405649" y="1219160"/>
                  </a:lnTo>
                  <a:lnTo>
                    <a:pt x="448191" y="1233662"/>
                  </a:lnTo>
                  <a:lnTo>
                    <a:pt x="492037" y="1245154"/>
                  </a:lnTo>
                  <a:lnTo>
                    <a:pt x="537064" y="1253514"/>
                  </a:lnTo>
                  <a:lnTo>
                    <a:pt x="583150" y="1258619"/>
                  </a:lnTo>
                  <a:lnTo>
                    <a:pt x="630174" y="1260348"/>
                  </a:lnTo>
                  <a:lnTo>
                    <a:pt x="677197" y="1258619"/>
                  </a:lnTo>
                  <a:lnTo>
                    <a:pt x="723283" y="1253514"/>
                  </a:lnTo>
                  <a:lnTo>
                    <a:pt x="768310" y="1245154"/>
                  </a:lnTo>
                  <a:lnTo>
                    <a:pt x="812156" y="1233662"/>
                  </a:lnTo>
                  <a:lnTo>
                    <a:pt x="854698" y="1219160"/>
                  </a:lnTo>
                  <a:lnTo>
                    <a:pt x="895815" y="1201769"/>
                  </a:lnTo>
                  <a:lnTo>
                    <a:pt x="935385" y="1181611"/>
                  </a:lnTo>
                  <a:lnTo>
                    <a:pt x="973285" y="1158809"/>
                  </a:lnTo>
                  <a:lnTo>
                    <a:pt x="1009395" y="1133484"/>
                  </a:lnTo>
                  <a:lnTo>
                    <a:pt x="1043591" y="1105758"/>
                  </a:lnTo>
                  <a:lnTo>
                    <a:pt x="1075753" y="1075753"/>
                  </a:lnTo>
                  <a:lnTo>
                    <a:pt x="1105758" y="1043591"/>
                  </a:lnTo>
                  <a:lnTo>
                    <a:pt x="1133484" y="1009395"/>
                  </a:lnTo>
                  <a:lnTo>
                    <a:pt x="1158809" y="973285"/>
                  </a:lnTo>
                  <a:lnTo>
                    <a:pt x="1181611" y="935385"/>
                  </a:lnTo>
                  <a:lnTo>
                    <a:pt x="1201769" y="895815"/>
                  </a:lnTo>
                  <a:lnTo>
                    <a:pt x="1219160" y="854698"/>
                  </a:lnTo>
                  <a:lnTo>
                    <a:pt x="1233662" y="812156"/>
                  </a:lnTo>
                  <a:lnTo>
                    <a:pt x="1245154" y="768310"/>
                  </a:lnTo>
                  <a:lnTo>
                    <a:pt x="1253514" y="723283"/>
                  </a:lnTo>
                  <a:lnTo>
                    <a:pt x="1258619" y="677197"/>
                  </a:lnTo>
                  <a:lnTo>
                    <a:pt x="1260348" y="630174"/>
                  </a:lnTo>
                  <a:lnTo>
                    <a:pt x="1258619" y="583150"/>
                  </a:lnTo>
                  <a:lnTo>
                    <a:pt x="1253514" y="537064"/>
                  </a:lnTo>
                  <a:lnTo>
                    <a:pt x="1245154" y="492037"/>
                  </a:lnTo>
                  <a:lnTo>
                    <a:pt x="1233662" y="448191"/>
                  </a:lnTo>
                  <a:lnTo>
                    <a:pt x="1219160" y="405649"/>
                  </a:lnTo>
                  <a:lnTo>
                    <a:pt x="1201769" y="364532"/>
                  </a:lnTo>
                  <a:lnTo>
                    <a:pt x="1181611" y="324962"/>
                  </a:lnTo>
                  <a:lnTo>
                    <a:pt x="1158809" y="287062"/>
                  </a:lnTo>
                  <a:lnTo>
                    <a:pt x="1133484" y="250952"/>
                  </a:lnTo>
                  <a:lnTo>
                    <a:pt x="1105758" y="216756"/>
                  </a:lnTo>
                  <a:lnTo>
                    <a:pt x="1075753" y="184594"/>
                  </a:lnTo>
                  <a:lnTo>
                    <a:pt x="1043591" y="154589"/>
                  </a:lnTo>
                  <a:lnTo>
                    <a:pt x="1009395" y="126863"/>
                  </a:lnTo>
                  <a:lnTo>
                    <a:pt x="973285" y="101538"/>
                  </a:lnTo>
                  <a:lnTo>
                    <a:pt x="935385" y="78736"/>
                  </a:lnTo>
                  <a:lnTo>
                    <a:pt x="895815" y="58578"/>
                  </a:lnTo>
                  <a:lnTo>
                    <a:pt x="854698" y="41187"/>
                  </a:lnTo>
                  <a:lnTo>
                    <a:pt x="812156" y="26685"/>
                  </a:lnTo>
                  <a:lnTo>
                    <a:pt x="768310" y="15193"/>
                  </a:lnTo>
                  <a:lnTo>
                    <a:pt x="723283" y="6833"/>
                  </a:lnTo>
                  <a:lnTo>
                    <a:pt x="677197" y="1728"/>
                  </a:lnTo>
                  <a:lnTo>
                    <a:pt x="630174" y="0"/>
                  </a:lnTo>
                  <a:close/>
                </a:path>
              </a:pathLst>
            </a:custGeom>
            <a:solidFill>
              <a:srgbClr val="A19F8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182" name="Image 39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06840" y="2429256"/>
              <a:ext cx="1568196" cy="2793492"/>
            </a:xfrm>
            <a:prstGeom prst="rect">
              <a:avLst/>
            </a:prstGeom>
          </p:spPr>
        </p:pic>
        <p:pic>
          <p:nvPicPr>
            <p:cNvPr id="183" name="Image 39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20556" y="2481071"/>
              <a:ext cx="1464563" cy="2689860"/>
            </a:xfrm>
            <a:prstGeom prst="rect">
              <a:avLst/>
            </a:prstGeom>
          </p:spPr>
        </p:pic>
        <p:sp>
          <p:nvSpPr>
            <p:cNvPr id="184" name="Graphic 397"/>
            <p:cNvSpPr/>
            <p:nvPr/>
          </p:nvSpPr>
          <p:spPr>
            <a:xfrm>
              <a:off x="9125711" y="2586227"/>
              <a:ext cx="1259205" cy="2484120"/>
            </a:xfrm>
            <a:custGeom>
              <a:avLst/>
              <a:gdLst/>
              <a:ahLst/>
              <a:cxnLst/>
              <a:rect l="l" t="t" r="r" b="b"/>
              <a:pathLst>
                <a:path w="1259205" h="2484120">
                  <a:moveTo>
                    <a:pt x="1049020" y="0"/>
                  </a:moveTo>
                  <a:lnTo>
                    <a:pt x="209804" y="0"/>
                  </a:lnTo>
                  <a:lnTo>
                    <a:pt x="161712" y="5543"/>
                  </a:lnTo>
                  <a:lnTo>
                    <a:pt x="117558" y="21333"/>
                  </a:lnTo>
                  <a:lnTo>
                    <a:pt x="78602" y="46106"/>
                  </a:lnTo>
                  <a:lnTo>
                    <a:pt x="46106" y="78602"/>
                  </a:lnTo>
                  <a:lnTo>
                    <a:pt x="21333" y="117558"/>
                  </a:lnTo>
                  <a:lnTo>
                    <a:pt x="5543" y="161712"/>
                  </a:lnTo>
                  <a:lnTo>
                    <a:pt x="0" y="209804"/>
                  </a:lnTo>
                  <a:lnTo>
                    <a:pt x="0" y="2274316"/>
                  </a:lnTo>
                  <a:lnTo>
                    <a:pt x="5543" y="2322423"/>
                  </a:lnTo>
                  <a:lnTo>
                    <a:pt x="21333" y="2366583"/>
                  </a:lnTo>
                  <a:lnTo>
                    <a:pt x="46106" y="2405539"/>
                  </a:lnTo>
                  <a:lnTo>
                    <a:pt x="78602" y="2438029"/>
                  </a:lnTo>
                  <a:lnTo>
                    <a:pt x="117558" y="2462795"/>
                  </a:lnTo>
                  <a:lnTo>
                    <a:pt x="161712" y="2478579"/>
                  </a:lnTo>
                  <a:lnTo>
                    <a:pt x="209804" y="2484120"/>
                  </a:lnTo>
                  <a:lnTo>
                    <a:pt x="1049020" y="2484120"/>
                  </a:lnTo>
                  <a:lnTo>
                    <a:pt x="1097111" y="2478579"/>
                  </a:lnTo>
                  <a:lnTo>
                    <a:pt x="1141265" y="2462795"/>
                  </a:lnTo>
                  <a:lnTo>
                    <a:pt x="1180221" y="2438029"/>
                  </a:lnTo>
                  <a:lnTo>
                    <a:pt x="1212717" y="2405539"/>
                  </a:lnTo>
                  <a:lnTo>
                    <a:pt x="1237490" y="2366583"/>
                  </a:lnTo>
                  <a:lnTo>
                    <a:pt x="1253280" y="2322423"/>
                  </a:lnTo>
                  <a:lnTo>
                    <a:pt x="1258824" y="2274316"/>
                  </a:lnTo>
                  <a:lnTo>
                    <a:pt x="1258824" y="209804"/>
                  </a:lnTo>
                  <a:lnTo>
                    <a:pt x="1253280" y="161712"/>
                  </a:lnTo>
                  <a:lnTo>
                    <a:pt x="1237490" y="117558"/>
                  </a:lnTo>
                  <a:lnTo>
                    <a:pt x="1212717" y="78602"/>
                  </a:lnTo>
                  <a:lnTo>
                    <a:pt x="1180221" y="46106"/>
                  </a:lnTo>
                  <a:lnTo>
                    <a:pt x="1141265" y="21333"/>
                  </a:lnTo>
                  <a:lnTo>
                    <a:pt x="1097111" y="5543"/>
                  </a:lnTo>
                  <a:lnTo>
                    <a:pt x="1049020" y="0"/>
                  </a:lnTo>
                  <a:close/>
                </a:path>
              </a:pathLst>
            </a:custGeom>
            <a:solidFill>
              <a:srgbClr val="EBCCB7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185" name="Image 39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06840" y="1909571"/>
              <a:ext cx="1568196" cy="1569720"/>
            </a:xfrm>
            <a:prstGeom prst="rect">
              <a:avLst/>
            </a:prstGeom>
          </p:spPr>
        </p:pic>
        <p:pic>
          <p:nvPicPr>
            <p:cNvPr id="186" name="Image 39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20556" y="1961388"/>
              <a:ext cx="1464563" cy="1466088"/>
            </a:xfrm>
            <a:prstGeom prst="rect">
              <a:avLst/>
            </a:prstGeom>
          </p:spPr>
        </p:pic>
        <p:sp>
          <p:nvSpPr>
            <p:cNvPr id="187" name="Graphic 400"/>
            <p:cNvSpPr/>
            <p:nvPr/>
          </p:nvSpPr>
          <p:spPr>
            <a:xfrm>
              <a:off x="9125711" y="2066544"/>
              <a:ext cx="1259205" cy="1260475"/>
            </a:xfrm>
            <a:custGeom>
              <a:avLst/>
              <a:gdLst/>
              <a:ahLst/>
              <a:cxnLst/>
              <a:rect l="l" t="t" r="r" b="b"/>
              <a:pathLst>
                <a:path w="1259205" h="1260475">
                  <a:moveTo>
                    <a:pt x="629412" y="0"/>
                  </a:moveTo>
                  <a:lnTo>
                    <a:pt x="582440" y="1728"/>
                  </a:lnTo>
                  <a:lnTo>
                    <a:pt x="536405" y="6833"/>
                  </a:lnTo>
                  <a:lnTo>
                    <a:pt x="491430" y="15193"/>
                  </a:lnTo>
                  <a:lnTo>
                    <a:pt x="447635" y="26685"/>
                  </a:lnTo>
                  <a:lnTo>
                    <a:pt x="405142" y="41187"/>
                  </a:lnTo>
                  <a:lnTo>
                    <a:pt x="364074" y="58578"/>
                  </a:lnTo>
                  <a:lnTo>
                    <a:pt x="324552" y="78736"/>
                  </a:lnTo>
                  <a:lnTo>
                    <a:pt x="286697" y="101538"/>
                  </a:lnTo>
                  <a:lnTo>
                    <a:pt x="250632" y="126863"/>
                  </a:lnTo>
                  <a:lnTo>
                    <a:pt x="216477" y="154589"/>
                  </a:lnTo>
                  <a:lnTo>
                    <a:pt x="184356" y="184594"/>
                  </a:lnTo>
                  <a:lnTo>
                    <a:pt x="154389" y="216756"/>
                  </a:lnTo>
                  <a:lnTo>
                    <a:pt x="126698" y="250952"/>
                  </a:lnTo>
                  <a:lnTo>
                    <a:pt x="101406" y="287062"/>
                  </a:lnTo>
                  <a:lnTo>
                    <a:pt x="78633" y="324962"/>
                  </a:lnTo>
                  <a:lnTo>
                    <a:pt x="58501" y="364532"/>
                  </a:lnTo>
                  <a:lnTo>
                    <a:pt x="41133" y="405649"/>
                  </a:lnTo>
                  <a:lnTo>
                    <a:pt x="26649" y="448191"/>
                  </a:lnTo>
                  <a:lnTo>
                    <a:pt x="15173" y="492037"/>
                  </a:lnTo>
                  <a:lnTo>
                    <a:pt x="6824" y="537064"/>
                  </a:lnTo>
                  <a:lnTo>
                    <a:pt x="1726" y="583150"/>
                  </a:lnTo>
                  <a:lnTo>
                    <a:pt x="0" y="630173"/>
                  </a:lnTo>
                  <a:lnTo>
                    <a:pt x="1726" y="677197"/>
                  </a:lnTo>
                  <a:lnTo>
                    <a:pt x="6824" y="723283"/>
                  </a:lnTo>
                  <a:lnTo>
                    <a:pt x="15173" y="768310"/>
                  </a:lnTo>
                  <a:lnTo>
                    <a:pt x="26649" y="812156"/>
                  </a:lnTo>
                  <a:lnTo>
                    <a:pt x="41133" y="854698"/>
                  </a:lnTo>
                  <a:lnTo>
                    <a:pt x="58501" y="895815"/>
                  </a:lnTo>
                  <a:lnTo>
                    <a:pt x="78633" y="935385"/>
                  </a:lnTo>
                  <a:lnTo>
                    <a:pt x="101406" y="973285"/>
                  </a:lnTo>
                  <a:lnTo>
                    <a:pt x="126698" y="1009395"/>
                  </a:lnTo>
                  <a:lnTo>
                    <a:pt x="154389" y="1043591"/>
                  </a:lnTo>
                  <a:lnTo>
                    <a:pt x="184356" y="1075753"/>
                  </a:lnTo>
                  <a:lnTo>
                    <a:pt x="216477" y="1105758"/>
                  </a:lnTo>
                  <a:lnTo>
                    <a:pt x="250632" y="1133484"/>
                  </a:lnTo>
                  <a:lnTo>
                    <a:pt x="286697" y="1158809"/>
                  </a:lnTo>
                  <a:lnTo>
                    <a:pt x="324552" y="1181611"/>
                  </a:lnTo>
                  <a:lnTo>
                    <a:pt x="364074" y="1201769"/>
                  </a:lnTo>
                  <a:lnTo>
                    <a:pt x="405142" y="1219160"/>
                  </a:lnTo>
                  <a:lnTo>
                    <a:pt x="447635" y="1233662"/>
                  </a:lnTo>
                  <a:lnTo>
                    <a:pt x="491430" y="1245154"/>
                  </a:lnTo>
                  <a:lnTo>
                    <a:pt x="536405" y="1253514"/>
                  </a:lnTo>
                  <a:lnTo>
                    <a:pt x="582440" y="1258619"/>
                  </a:lnTo>
                  <a:lnTo>
                    <a:pt x="629412" y="1260347"/>
                  </a:lnTo>
                  <a:lnTo>
                    <a:pt x="676383" y="1258619"/>
                  </a:lnTo>
                  <a:lnTo>
                    <a:pt x="722418" y="1253514"/>
                  </a:lnTo>
                  <a:lnTo>
                    <a:pt x="767393" y="1245154"/>
                  </a:lnTo>
                  <a:lnTo>
                    <a:pt x="811188" y="1233662"/>
                  </a:lnTo>
                  <a:lnTo>
                    <a:pt x="853681" y="1219160"/>
                  </a:lnTo>
                  <a:lnTo>
                    <a:pt x="894749" y="1201769"/>
                  </a:lnTo>
                  <a:lnTo>
                    <a:pt x="934271" y="1181611"/>
                  </a:lnTo>
                  <a:lnTo>
                    <a:pt x="972126" y="1158809"/>
                  </a:lnTo>
                  <a:lnTo>
                    <a:pt x="1008191" y="1133484"/>
                  </a:lnTo>
                  <a:lnTo>
                    <a:pt x="1042346" y="1105758"/>
                  </a:lnTo>
                  <a:lnTo>
                    <a:pt x="1074467" y="1075753"/>
                  </a:lnTo>
                  <a:lnTo>
                    <a:pt x="1104434" y="1043591"/>
                  </a:lnTo>
                  <a:lnTo>
                    <a:pt x="1132125" y="1009395"/>
                  </a:lnTo>
                  <a:lnTo>
                    <a:pt x="1157417" y="973285"/>
                  </a:lnTo>
                  <a:lnTo>
                    <a:pt x="1180190" y="935385"/>
                  </a:lnTo>
                  <a:lnTo>
                    <a:pt x="1200322" y="895815"/>
                  </a:lnTo>
                  <a:lnTo>
                    <a:pt x="1217690" y="854698"/>
                  </a:lnTo>
                  <a:lnTo>
                    <a:pt x="1232174" y="812156"/>
                  </a:lnTo>
                  <a:lnTo>
                    <a:pt x="1243650" y="768310"/>
                  </a:lnTo>
                  <a:lnTo>
                    <a:pt x="1251999" y="723283"/>
                  </a:lnTo>
                  <a:lnTo>
                    <a:pt x="1257097" y="677197"/>
                  </a:lnTo>
                  <a:lnTo>
                    <a:pt x="1258824" y="630173"/>
                  </a:lnTo>
                  <a:lnTo>
                    <a:pt x="1257097" y="583150"/>
                  </a:lnTo>
                  <a:lnTo>
                    <a:pt x="1251999" y="537064"/>
                  </a:lnTo>
                  <a:lnTo>
                    <a:pt x="1243650" y="492037"/>
                  </a:lnTo>
                  <a:lnTo>
                    <a:pt x="1232174" y="448191"/>
                  </a:lnTo>
                  <a:lnTo>
                    <a:pt x="1217690" y="405649"/>
                  </a:lnTo>
                  <a:lnTo>
                    <a:pt x="1200322" y="364532"/>
                  </a:lnTo>
                  <a:lnTo>
                    <a:pt x="1180190" y="324962"/>
                  </a:lnTo>
                  <a:lnTo>
                    <a:pt x="1157417" y="287062"/>
                  </a:lnTo>
                  <a:lnTo>
                    <a:pt x="1132125" y="250952"/>
                  </a:lnTo>
                  <a:lnTo>
                    <a:pt x="1104434" y="216756"/>
                  </a:lnTo>
                  <a:lnTo>
                    <a:pt x="1074467" y="184594"/>
                  </a:lnTo>
                  <a:lnTo>
                    <a:pt x="1042346" y="154589"/>
                  </a:lnTo>
                  <a:lnTo>
                    <a:pt x="1008191" y="126863"/>
                  </a:lnTo>
                  <a:lnTo>
                    <a:pt x="972126" y="101538"/>
                  </a:lnTo>
                  <a:lnTo>
                    <a:pt x="934271" y="78736"/>
                  </a:lnTo>
                  <a:lnTo>
                    <a:pt x="894749" y="58578"/>
                  </a:lnTo>
                  <a:lnTo>
                    <a:pt x="853681" y="41187"/>
                  </a:lnTo>
                  <a:lnTo>
                    <a:pt x="811188" y="26685"/>
                  </a:lnTo>
                  <a:lnTo>
                    <a:pt x="767393" y="15193"/>
                  </a:lnTo>
                  <a:lnTo>
                    <a:pt x="722418" y="6833"/>
                  </a:lnTo>
                  <a:lnTo>
                    <a:pt x="676383" y="1728"/>
                  </a:lnTo>
                  <a:lnTo>
                    <a:pt x="629412" y="0"/>
                  </a:lnTo>
                  <a:close/>
                </a:path>
              </a:pathLst>
            </a:custGeom>
            <a:solidFill>
              <a:srgbClr val="A19F8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188" name="Image 40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21808" y="1897380"/>
              <a:ext cx="1569720" cy="1569720"/>
            </a:xfrm>
            <a:prstGeom prst="rect">
              <a:avLst/>
            </a:prstGeom>
          </p:spPr>
        </p:pic>
        <p:pic>
          <p:nvPicPr>
            <p:cNvPr id="189" name="Image 40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35523" y="1949195"/>
              <a:ext cx="1466087" cy="1466088"/>
            </a:xfrm>
            <a:prstGeom prst="rect">
              <a:avLst/>
            </a:prstGeom>
          </p:spPr>
        </p:pic>
        <p:sp>
          <p:nvSpPr>
            <p:cNvPr id="190" name="Graphic 403"/>
            <p:cNvSpPr/>
            <p:nvPr/>
          </p:nvSpPr>
          <p:spPr>
            <a:xfrm>
              <a:off x="5440679" y="2054351"/>
              <a:ext cx="1260475" cy="1260475"/>
            </a:xfrm>
            <a:custGeom>
              <a:avLst/>
              <a:gdLst/>
              <a:ahLst/>
              <a:cxnLst/>
              <a:rect l="l" t="t" r="r" b="b"/>
              <a:pathLst>
                <a:path w="1260475" h="1260475">
                  <a:moveTo>
                    <a:pt x="630174" y="0"/>
                  </a:moveTo>
                  <a:lnTo>
                    <a:pt x="583150" y="1728"/>
                  </a:lnTo>
                  <a:lnTo>
                    <a:pt x="537064" y="6833"/>
                  </a:lnTo>
                  <a:lnTo>
                    <a:pt x="492037" y="15193"/>
                  </a:lnTo>
                  <a:lnTo>
                    <a:pt x="448191" y="26685"/>
                  </a:lnTo>
                  <a:lnTo>
                    <a:pt x="405649" y="41187"/>
                  </a:lnTo>
                  <a:lnTo>
                    <a:pt x="364532" y="58578"/>
                  </a:lnTo>
                  <a:lnTo>
                    <a:pt x="324962" y="78736"/>
                  </a:lnTo>
                  <a:lnTo>
                    <a:pt x="287062" y="101538"/>
                  </a:lnTo>
                  <a:lnTo>
                    <a:pt x="250952" y="126863"/>
                  </a:lnTo>
                  <a:lnTo>
                    <a:pt x="216756" y="154589"/>
                  </a:lnTo>
                  <a:lnTo>
                    <a:pt x="184594" y="184594"/>
                  </a:lnTo>
                  <a:lnTo>
                    <a:pt x="154589" y="216756"/>
                  </a:lnTo>
                  <a:lnTo>
                    <a:pt x="126863" y="250952"/>
                  </a:lnTo>
                  <a:lnTo>
                    <a:pt x="101538" y="287062"/>
                  </a:lnTo>
                  <a:lnTo>
                    <a:pt x="78736" y="324962"/>
                  </a:lnTo>
                  <a:lnTo>
                    <a:pt x="58578" y="364532"/>
                  </a:lnTo>
                  <a:lnTo>
                    <a:pt x="41187" y="405649"/>
                  </a:lnTo>
                  <a:lnTo>
                    <a:pt x="26685" y="448191"/>
                  </a:lnTo>
                  <a:lnTo>
                    <a:pt x="15193" y="492037"/>
                  </a:lnTo>
                  <a:lnTo>
                    <a:pt x="6833" y="537064"/>
                  </a:lnTo>
                  <a:lnTo>
                    <a:pt x="1728" y="583150"/>
                  </a:lnTo>
                  <a:lnTo>
                    <a:pt x="0" y="630174"/>
                  </a:lnTo>
                  <a:lnTo>
                    <a:pt x="1728" y="677197"/>
                  </a:lnTo>
                  <a:lnTo>
                    <a:pt x="6833" y="723283"/>
                  </a:lnTo>
                  <a:lnTo>
                    <a:pt x="15193" y="768310"/>
                  </a:lnTo>
                  <a:lnTo>
                    <a:pt x="26685" y="812156"/>
                  </a:lnTo>
                  <a:lnTo>
                    <a:pt x="41187" y="854698"/>
                  </a:lnTo>
                  <a:lnTo>
                    <a:pt x="58578" y="895815"/>
                  </a:lnTo>
                  <a:lnTo>
                    <a:pt x="78736" y="935385"/>
                  </a:lnTo>
                  <a:lnTo>
                    <a:pt x="101538" y="973285"/>
                  </a:lnTo>
                  <a:lnTo>
                    <a:pt x="126863" y="1009395"/>
                  </a:lnTo>
                  <a:lnTo>
                    <a:pt x="154589" y="1043591"/>
                  </a:lnTo>
                  <a:lnTo>
                    <a:pt x="184594" y="1075753"/>
                  </a:lnTo>
                  <a:lnTo>
                    <a:pt x="216756" y="1105758"/>
                  </a:lnTo>
                  <a:lnTo>
                    <a:pt x="250952" y="1133484"/>
                  </a:lnTo>
                  <a:lnTo>
                    <a:pt x="287062" y="1158809"/>
                  </a:lnTo>
                  <a:lnTo>
                    <a:pt x="324962" y="1181611"/>
                  </a:lnTo>
                  <a:lnTo>
                    <a:pt x="364532" y="1201769"/>
                  </a:lnTo>
                  <a:lnTo>
                    <a:pt x="405649" y="1219160"/>
                  </a:lnTo>
                  <a:lnTo>
                    <a:pt x="448191" y="1233662"/>
                  </a:lnTo>
                  <a:lnTo>
                    <a:pt x="492037" y="1245154"/>
                  </a:lnTo>
                  <a:lnTo>
                    <a:pt x="537064" y="1253514"/>
                  </a:lnTo>
                  <a:lnTo>
                    <a:pt x="583150" y="1258619"/>
                  </a:lnTo>
                  <a:lnTo>
                    <a:pt x="630174" y="1260348"/>
                  </a:lnTo>
                  <a:lnTo>
                    <a:pt x="677197" y="1258619"/>
                  </a:lnTo>
                  <a:lnTo>
                    <a:pt x="723283" y="1253514"/>
                  </a:lnTo>
                  <a:lnTo>
                    <a:pt x="768310" y="1245154"/>
                  </a:lnTo>
                  <a:lnTo>
                    <a:pt x="812156" y="1233662"/>
                  </a:lnTo>
                  <a:lnTo>
                    <a:pt x="854698" y="1219160"/>
                  </a:lnTo>
                  <a:lnTo>
                    <a:pt x="895815" y="1201769"/>
                  </a:lnTo>
                  <a:lnTo>
                    <a:pt x="935385" y="1181611"/>
                  </a:lnTo>
                  <a:lnTo>
                    <a:pt x="973285" y="1158809"/>
                  </a:lnTo>
                  <a:lnTo>
                    <a:pt x="1009395" y="1133484"/>
                  </a:lnTo>
                  <a:lnTo>
                    <a:pt x="1043591" y="1105758"/>
                  </a:lnTo>
                  <a:lnTo>
                    <a:pt x="1075753" y="1075753"/>
                  </a:lnTo>
                  <a:lnTo>
                    <a:pt x="1105758" y="1043591"/>
                  </a:lnTo>
                  <a:lnTo>
                    <a:pt x="1133484" y="1009395"/>
                  </a:lnTo>
                  <a:lnTo>
                    <a:pt x="1158809" y="973285"/>
                  </a:lnTo>
                  <a:lnTo>
                    <a:pt x="1181611" y="935385"/>
                  </a:lnTo>
                  <a:lnTo>
                    <a:pt x="1201769" y="895815"/>
                  </a:lnTo>
                  <a:lnTo>
                    <a:pt x="1219160" y="854698"/>
                  </a:lnTo>
                  <a:lnTo>
                    <a:pt x="1233662" y="812156"/>
                  </a:lnTo>
                  <a:lnTo>
                    <a:pt x="1245154" y="768310"/>
                  </a:lnTo>
                  <a:lnTo>
                    <a:pt x="1253514" y="723283"/>
                  </a:lnTo>
                  <a:lnTo>
                    <a:pt x="1258619" y="677197"/>
                  </a:lnTo>
                  <a:lnTo>
                    <a:pt x="1260348" y="630174"/>
                  </a:lnTo>
                  <a:lnTo>
                    <a:pt x="1258619" y="583150"/>
                  </a:lnTo>
                  <a:lnTo>
                    <a:pt x="1253514" y="537064"/>
                  </a:lnTo>
                  <a:lnTo>
                    <a:pt x="1245154" y="492037"/>
                  </a:lnTo>
                  <a:lnTo>
                    <a:pt x="1233662" y="448191"/>
                  </a:lnTo>
                  <a:lnTo>
                    <a:pt x="1219160" y="405649"/>
                  </a:lnTo>
                  <a:lnTo>
                    <a:pt x="1201769" y="364532"/>
                  </a:lnTo>
                  <a:lnTo>
                    <a:pt x="1181611" y="324962"/>
                  </a:lnTo>
                  <a:lnTo>
                    <a:pt x="1158809" y="287062"/>
                  </a:lnTo>
                  <a:lnTo>
                    <a:pt x="1133484" y="250952"/>
                  </a:lnTo>
                  <a:lnTo>
                    <a:pt x="1105758" y="216756"/>
                  </a:lnTo>
                  <a:lnTo>
                    <a:pt x="1075753" y="184594"/>
                  </a:lnTo>
                  <a:lnTo>
                    <a:pt x="1043591" y="154589"/>
                  </a:lnTo>
                  <a:lnTo>
                    <a:pt x="1009395" y="126863"/>
                  </a:lnTo>
                  <a:lnTo>
                    <a:pt x="973285" y="101538"/>
                  </a:lnTo>
                  <a:lnTo>
                    <a:pt x="935385" y="78736"/>
                  </a:lnTo>
                  <a:lnTo>
                    <a:pt x="895815" y="58578"/>
                  </a:lnTo>
                  <a:lnTo>
                    <a:pt x="854698" y="41187"/>
                  </a:lnTo>
                  <a:lnTo>
                    <a:pt x="812156" y="26685"/>
                  </a:lnTo>
                  <a:lnTo>
                    <a:pt x="768310" y="15193"/>
                  </a:lnTo>
                  <a:lnTo>
                    <a:pt x="723283" y="6833"/>
                  </a:lnTo>
                  <a:lnTo>
                    <a:pt x="677197" y="1728"/>
                  </a:lnTo>
                  <a:lnTo>
                    <a:pt x="630174" y="0"/>
                  </a:lnTo>
                  <a:close/>
                </a:path>
              </a:pathLst>
            </a:custGeom>
            <a:solidFill>
              <a:srgbClr val="A19F8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191" name="Image 40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4695" y="4457703"/>
              <a:ext cx="920483" cy="917442"/>
            </a:xfrm>
            <a:prstGeom prst="rect">
              <a:avLst/>
            </a:prstGeom>
          </p:spPr>
        </p:pic>
        <p:pic>
          <p:nvPicPr>
            <p:cNvPr id="192" name="Image 40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9936" y="4511038"/>
              <a:ext cx="818388" cy="818388"/>
            </a:xfrm>
            <a:prstGeom prst="rect">
              <a:avLst/>
            </a:prstGeom>
          </p:spPr>
        </p:pic>
        <p:pic>
          <p:nvPicPr>
            <p:cNvPr id="193" name="Image 40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17776" y="4457703"/>
              <a:ext cx="920483" cy="917442"/>
            </a:xfrm>
            <a:prstGeom prst="rect">
              <a:avLst/>
            </a:prstGeom>
          </p:spPr>
        </p:pic>
        <p:pic>
          <p:nvPicPr>
            <p:cNvPr id="194" name="Image 40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33016" y="4511038"/>
              <a:ext cx="818388" cy="818388"/>
            </a:xfrm>
            <a:prstGeom prst="rect">
              <a:avLst/>
            </a:prstGeom>
          </p:spPr>
        </p:pic>
        <p:pic>
          <p:nvPicPr>
            <p:cNvPr id="195" name="Image 40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00855" y="4457693"/>
              <a:ext cx="926604" cy="917452"/>
            </a:xfrm>
            <a:prstGeom prst="rect">
              <a:avLst/>
            </a:prstGeom>
          </p:spPr>
        </p:pic>
        <p:pic>
          <p:nvPicPr>
            <p:cNvPr id="196" name="Image 40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16096" y="4511038"/>
              <a:ext cx="824484" cy="824484"/>
            </a:xfrm>
            <a:prstGeom prst="rect">
              <a:avLst/>
            </a:prstGeom>
          </p:spPr>
        </p:pic>
        <p:pic>
          <p:nvPicPr>
            <p:cNvPr id="197" name="Image 41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682996" y="4535419"/>
              <a:ext cx="830567" cy="830567"/>
            </a:xfrm>
            <a:prstGeom prst="rect">
              <a:avLst/>
            </a:prstGeom>
          </p:spPr>
        </p:pic>
        <p:pic>
          <p:nvPicPr>
            <p:cNvPr id="198" name="Image 41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698235" y="4588762"/>
              <a:ext cx="728472" cy="728472"/>
            </a:xfrm>
            <a:prstGeom prst="rect">
              <a:avLst/>
            </a:prstGeom>
          </p:spPr>
        </p:pic>
        <p:pic>
          <p:nvPicPr>
            <p:cNvPr id="199" name="Image 41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533131" y="4488183"/>
              <a:ext cx="902195" cy="886963"/>
            </a:xfrm>
            <a:prstGeom prst="rect">
              <a:avLst/>
            </a:prstGeom>
          </p:spPr>
        </p:pic>
        <p:pic>
          <p:nvPicPr>
            <p:cNvPr id="200" name="Image 41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548371" y="4541518"/>
              <a:ext cx="800100" cy="800100"/>
            </a:xfrm>
            <a:prstGeom prst="rect">
              <a:avLst/>
            </a:prstGeom>
          </p:spPr>
        </p:pic>
        <p:pic>
          <p:nvPicPr>
            <p:cNvPr id="201" name="Image 41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409176" y="4425690"/>
              <a:ext cx="795553" cy="949453"/>
            </a:xfrm>
            <a:prstGeom prst="rect">
              <a:avLst/>
            </a:prstGeom>
          </p:spPr>
        </p:pic>
        <p:pic>
          <p:nvPicPr>
            <p:cNvPr id="202" name="Image 41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424416" y="4479035"/>
              <a:ext cx="693420" cy="896111"/>
            </a:xfrm>
            <a:prstGeom prst="rect">
              <a:avLst/>
            </a:prstGeom>
          </p:spPr>
        </p:pic>
        <p:pic>
          <p:nvPicPr>
            <p:cNvPr id="205" name="Image 45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614671" y="870178"/>
              <a:ext cx="678205" cy="632485"/>
            </a:xfrm>
            <a:prstGeom prst="rect">
              <a:avLst/>
            </a:prstGeom>
          </p:spPr>
        </p:pic>
        <p:sp>
          <p:nvSpPr>
            <p:cNvPr id="206" name="Graphic 457"/>
            <p:cNvSpPr/>
            <p:nvPr/>
          </p:nvSpPr>
          <p:spPr>
            <a:xfrm>
              <a:off x="4629911" y="924305"/>
              <a:ext cx="576580" cy="529590"/>
            </a:xfrm>
            <a:custGeom>
              <a:avLst/>
              <a:gdLst/>
              <a:ahLst/>
              <a:cxnLst/>
              <a:rect l="l" t="t" r="r" b="b"/>
              <a:pathLst>
                <a:path w="576580" h="529590">
                  <a:moveTo>
                    <a:pt x="570357" y="492760"/>
                  </a:moveTo>
                  <a:lnTo>
                    <a:pt x="5587" y="492760"/>
                  </a:lnTo>
                  <a:lnTo>
                    <a:pt x="3428" y="494029"/>
                  </a:lnTo>
                  <a:lnTo>
                    <a:pt x="1524" y="496569"/>
                  </a:lnTo>
                  <a:lnTo>
                    <a:pt x="253" y="499110"/>
                  </a:lnTo>
                  <a:lnTo>
                    <a:pt x="0" y="501650"/>
                  </a:lnTo>
                  <a:lnTo>
                    <a:pt x="0" y="520700"/>
                  </a:lnTo>
                  <a:lnTo>
                    <a:pt x="253" y="524510"/>
                  </a:lnTo>
                  <a:lnTo>
                    <a:pt x="1524" y="527050"/>
                  </a:lnTo>
                  <a:lnTo>
                    <a:pt x="3428" y="528319"/>
                  </a:lnTo>
                  <a:lnTo>
                    <a:pt x="5587" y="529589"/>
                  </a:lnTo>
                  <a:lnTo>
                    <a:pt x="570357" y="529589"/>
                  </a:lnTo>
                  <a:lnTo>
                    <a:pt x="572642" y="528319"/>
                  </a:lnTo>
                  <a:lnTo>
                    <a:pt x="574421" y="527050"/>
                  </a:lnTo>
                  <a:lnTo>
                    <a:pt x="575563" y="524510"/>
                  </a:lnTo>
                  <a:lnTo>
                    <a:pt x="576072" y="520700"/>
                  </a:lnTo>
                  <a:lnTo>
                    <a:pt x="576072" y="501650"/>
                  </a:lnTo>
                  <a:lnTo>
                    <a:pt x="575563" y="499110"/>
                  </a:lnTo>
                  <a:lnTo>
                    <a:pt x="574421" y="496569"/>
                  </a:lnTo>
                  <a:lnTo>
                    <a:pt x="572642" y="494029"/>
                  </a:lnTo>
                  <a:lnTo>
                    <a:pt x="570357" y="492760"/>
                  </a:lnTo>
                  <a:close/>
                </a:path>
                <a:path w="576580" h="529590">
                  <a:moveTo>
                    <a:pt x="423037" y="35560"/>
                  </a:moveTo>
                  <a:lnTo>
                    <a:pt x="161036" y="35560"/>
                  </a:lnTo>
                  <a:lnTo>
                    <a:pt x="161036" y="105410"/>
                  </a:lnTo>
                  <a:lnTo>
                    <a:pt x="160782" y="106679"/>
                  </a:lnTo>
                  <a:lnTo>
                    <a:pt x="160654" y="107950"/>
                  </a:lnTo>
                  <a:lnTo>
                    <a:pt x="160274" y="109219"/>
                  </a:lnTo>
                  <a:lnTo>
                    <a:pt x="159258" y="109219"/>
                  </a:lnTo>
                  <a:lnTo>
                    <a:pt x="157861" y="110489"/>
                  </a:lnTo>
                  <a:lnTo>
                    <a:pt x="29972" y="110489"/>
                  </a:lnTo>
                  <a:lnTo>
                    <a:pt x="26415" y="111760"/>
                  </a:lnTo>
                  <a:lnTo>
                    <a:pt x="23367" y="114300"/>
                  </a:lnTo>
                  <a:lnTo>
                    <a:pt x="21082" y="118110"/>
                  </a:lnTo>
                  <a:lnTo>
                    <a:pt x="19685" y="121919"/>
                  </a:lnTo>
                  <a:lnTo>
                    <a:pt x="19050" y="127000"/>
                  </a:lnTo>
                  <a:lnTo>
                    <a:pt x="19050" y="488950"/>
                  </a:lnTo>
                  <a:lnTo>
                    <a:pt x="18796" y="490219"/>
                  </a:lnTo>
                  <a:lnTo>
                    <a:pt x="18161" y="491489"/>
                  </a:lnTo>
                  <a:lnTo>
                    <a:pt x="17145" y="492760"/>
                  </a:lnTo>
                  <a:lnTo>
                    <a:pt x="254508" y="492760"/>
                  </a:lnTo>
                  <a:lnTo>
                    <a:pt x="251967" y="491489"/>
                  </a:lnTo>
                  <a:lnTo>
                    <a:pt x="249809" y="490219"/>
                  </a:lnTo>
                  <a:lnTo>
                    <a:pt x="248412" y="487679"/>
                  </a:lnTo>
                  <a:lnTo>
                    <a:pt x="247776" y="485139"/>
                  </a:lnTo>
                  <a:lnTo>
                    <a:pt x="247776" y="447039"/>
                  </a:lnTo>
                  <a:lnTo>
                    <a:pt x="77088" y="447039"/>
                  </a:lnTo>
                  <a:lnTo>
                    <a:pt x="74802" y="445769"/>
                  </a:lnTo>
                  <a:lnTo>
                    <a:pt x="72643" y="444500"/>
                  </a:lnTo>
                  <a:lnTo>
                    <a:pt x="71120" y="441960"/>
                  </a:lnTo>
                  <a:lnTo>
                    <a:pt x="70612" y="439419"/>
                  </a:lnTo>
                  <a:lnTo>
                    <a:pt x="70612" y="384810"/>
                  </a:lnTo>
                  <a:lnTo>
                    <a:pt x="71120" y="381000"/>
                  </a:lnTo>
                  <a:lnTo>
                    <a:pt x="72643" y="378460"/>
                  </a:lnTo>
                  <a:lnTo>
                    <a:pt x="74802" y="377189"/>
                  </a:lnTo>
                  <a:lnTo>
                    <a:pt x="556767" y="377189"/>
                  </a:lnTo>
                  <a:lnTo>
                    <a:pt x="556767" y="353060"/>
                  </a:lnTo>
                  <a:lnTo>
                    <a:pt x="74802" y="353060"/>
                  </a:lnTo>
                  <a:lnTo>
                    <a:pt x="72643" y="351789"/>
                  </a:lnTo>
                  <a:lnTo>
                    <a:pt x="71120" y="349250"/>
                  </a:lnTo>
                  <a:lnTo>
                    <a:pt x="70612" y="345439"/>
                  </a:lnTo>
                  <a:lnTo>
                    <a:pt x="70612" y="290829"/>
                  </a:lnTo>
                  <a:lnTo>
                    <a:pt x="71120" y="288289"/>
                  </a:lnTo>
                  <a:lnTo>
                    <a:pt x="72643" y="285750"/>
                  </a:lnTo>
                  <a:lnTo>
                    <a:pt x="74802" y="284479"/>
                  </a:lnTo>
                  <a:lnTo>
                    <a:pt x="206501" y="284479"/>
                  </a:lnTo>
                  <a:lnTo>
                    <a:pt x="208661" y="283210"/>
                  </a:lnTo>
                  <a:lnTo>
                    <a:pt x="211200" y="281939"/>
                  </a:lnTo>
                  <a:lnTo>
                    <a:pt x="556767" y="281939"/>
                  </a:lnTo>
                  <a:lnTo>
                    <a:pt x="556767" y="259079"/>
                  </a:lnTo>
                  <a:lnTo>
                    <a:pt x="211200" y="259079"/>
                  </a:lnTo>
                  <a:lnTo>
                    <a:pt x="208661" y="257810"/>
                  </a:lnTo>
                  <a:lnTo>
                    <a:pt x="206501" y="256539"/>
                  </a:lnTo>
                  <a:lnTo>
                    <a:pt x="74802" y="256539"/>
                  </a:lnTo>
                  <a:lnTo>
                    <a:pt x="72643" y="255269"/>
                  </a:lnTo>
                  <a:lnTo>
                    <a:pt x="71120" y="252729"/>
                  </a:lnTo>
                  <a:lnTo>
                    <a:pt x="70612" y="250189"/>
                  </a:lnTo>
                  <a:lnTo>
                    <a:pt x="70612" y="194310"/>
                  </a:lnTo>
                  <a:lnTo>
                    <a:pt x="71120" y="191769"/>
                  </a:lnTo>
                  <a:lnTo>
                    <a:pt x="72643" y="189229"/>
                  </a:lnTo>
                  <a:lnTo>
                    <a:pt x="74802" y="187960"/>
                  </a:lnTo>
                  <a:lnTo>
                    <a:pt x="556767" y="187960"/>
                  </a:lnTo>
                  <a:lnTo>
                    <a:pt x="556767" y="162560"/>
                  </a:lnTo>
                  <a:lnTo>
                    <a:pt x="211200" y="162560"/>
                  </a:lnTo>
                  <a:lnTo>
                    <a:pt x="208661" y="161289"/>
                  </a:lnTo>
                  <a:lnTo>
                    <a:pt x="206501" y="160019"/>
                  </a:lnTo>
                  <a:lnTo>
                    <a:pt x="205104" y="157479"/>
                  </a:lnTo>
                  <a:lnTo>
                    <a:pt x="204597" y="154939"/>
                  </a:lnTo>
                  <a:lnTo>
                    <a:pt x="204597" y="100329"/>
                  </a:lnTo>
                  <a:lnTo>
                    <a:pt x="205104" y="97789"/>
                  </a:lnTo>
                  <a:lnTo>
                    <a:pt x="206501" y="95250"/>
                  </a:lnTo>
                  <a:lnTo>
                    <a:pt x="208661" y="92710"/>
                  </a:lnTo>
                  <a:lnTo>
                    <a:pt x="423037" y="92710"/>
                  </a:lnTo>
                  <a:lnTo>
                    <a:pt x="423037" y="35560"/>
                  </a:lnTo>
                  <a:close/>
                </a:path>
                <a:path w="576580" h="529590">
                  <a:moveTo>
                    <a:pt x="442467" y="392429"/>
                  </a:moveTo>
                  <a:lnTo>
                    <a:pt x="331088" y="392429"/>
                  </a:lnTo>
                  <a:lnTo>
                    <a:pt x="333501" y="393700"/>
                  </a:lnTo>
                  <a:lnTo>
                    <a:pt x="335534" y="394969"/>
                  </a:lnTo>
                  <a:lnTo>
                    <a:pt x="336930" y="397510"/>
                  </a:lnTo>
                  <a:lnTo>
                    <a:pt x="337438" y="400050"/>
                  </a:lnTo>
                  <a:lnTo>
                    <a:pt x="337438" y="485139"/>
                  </a:lnTo>
                  <a:lnTo>
                    <a:pt x="336930" y="487679"/>
                  </a:lnTo>
                  <a:lnTo>
                    <a:pt x="335534" y="490219"/>
                  </a:lnTo>
                  <a:lnTo>
                    <a:pt x="333501" y="491489"/>
                  </a:lnTo>
                  <a:lnTo>
                    <a:pt x="331088" y="492760"/>
                  </a:lnTo>
                  <a:lnTo>
                    <a:pt x="559180" y="492760"/>
                  </a:lnTo>
                  <a:lnTo>
                    <a:pt x="558291" y="491489"/>
                  </a:lnTo>
                  <a:lnTo>
                    <a:pt x="557529" y="491489"/>
                  </a:lnTo>
                  <a:lnTo>
                    <a:pt x="557022" y="490219"/>
                  </a:lnTo>
                  <a:lnTo>
                    <a:pt x="556767" y="488950"/>
                  </a:lnTo>
                  <a:lnTo>
                    <a:pt x="556767" y="447039"/>
                  </a:lnTo>
                  <a:lnTo>
                    <a:pt x="449199" y="447039"/>
                  </a:lnTo>
                  <a:lnTo>
                    <a:pt x="446532" y="445769"/>
                  </a:lnTo>
                  <a:lnTo>
                    <a:pt x="444373" y="444500"/>
                  </a:lnTo>
                  <a:lnTo>
                    <a:pt x="442975" y="441960"/>
                  </a:lnTo>
                  <a:lnTo>
                    <a:pt x="442467" y="439419"/>
                  </a:lnTo>
                  <a:lnTo>
                    <a:pt x="442467" y="392429"/>
                  </a:lnTo>
                  <a:close/>
                </a:path>
                <a:path w="576580" h="529590">
                  <a:moveTo>
                    <a:pt x="446532" y="377189"/>
                  </a:moveTo>
                  <a:lnTo>
                    <a:pt x="129159" y="377189"/>
                  </a:lnTo>
                  <a:lnTo>
                    <a:pt x="131317" y="378460"/>
                  </a:lnTo>
                  <a:lnTo>
                    <a:pt x="132714" y="381000"/>
                  </a:lnTo>
                  <a:lnTo>
                    <a:pt x="133223" y="384810"/>
                  </a:lnTo>
                  <a:lnTo>
                    <a:pt x="133223" y="439419"/>
                  </a:lnTo>
                  <a:lnTo>
                    <a:pt x="132714" y="441960"/>
                  </a:lnTo>
                  <a:lnTo>
                    <a:pt x="131317" y="444500"/>
                  </a:lnTo>
                  <a:lnTo>
                    <a:pt x="129159" y="445769"/>
                  </a:lnTo>
                  <a:lnTo>
                    <a:pt x="126618" y="447039"/>
                  </a:lnTo>
                  <a:lnTo>
                    <a:pt x="247776" y="447039"/>
                  </a:lnTo>
                  <a:lnTo>
                    <a:pt x="247776" y="400050"/>
                  </a:lnTo>
                  <a:lnTo>
                    <a:pt x="248412" y="397510"/>
                  </a:lnTo>
                  <a:lnTo>
                    <a:pt x="249809" y="394969"/>
                  </a:lnTo>
                  <a:lnTo>
                    <a:pt x="251967" y="393700"/>
                  </a:lnTo>
                  <a:lnTo>
                    <a:pt x="254508" y="392429"/>
                  </a:lnTo>
                  <a:lnTo>
                    <a:pt x="442467" y="392429"/>
                  </a:lnTo>
                  <a:lnTo>
                    <a:pt x="442467" y="384810"/>
                  </a:lnTo>
                  <a:lnTo>
                    <a:pt x="442975" y="381000"/>
                  </a:lnTo>
                  <a:lnTo>
                    <a:pt x="444373" y="378460"/>
                  </a:lnTo>
                  <a:lnTo>
                    <a:pt x="446532" y="377189"/>
                  </a:lnTo>
                  <a:close/>
                </a:path>
                <a:path w="576580" h="529590">
                  <a:moveTo>
                    <a:pt x="556767" y="377189"/>
                  </a:moveTo>
                  <a:lnTo>
                    <a:pt x="501141" y="377189"/>
                  </a:lnTo>
                  <a:lnTo>
                    <a:pt x="503300" y="378460"/>
                  </a:lnTo>
                  <a:lnTo>
                    <a:pt x="504698" y="381000"/>
                  </a:lnTo>
                  <a:lnTo>
                    <a:pt x="505078" y="384810"/>
                  </a:lnTo>
                  <a:lnTo>
                    <a:pt x="505078" y="439419"/>
                  </a:lnTo>
                  <a:lnTo>
                    <a:pt x="504698" y="441960"/>
                  </a:lnTo>
                  <a:lnTo>
                    <a:pt x="503300" y="444500"/>
                  </a:lnTo>
                  <a:lnTo>
                    <a:pt x="501141" y="445769"/>
                  </a:lnTo>
                  <a:lnTo>
                    <a:pt x="498475" y="447039"/>
                  </a:lnTo>
                  <a:lnTo>
                    <a:pt x="556767" y="447039"/>
                  </a:lnTo>
                  <a:lnTo>
                    <a:pt x="556767" y="377189"/>
                  </a:lnTo>
                  <a:close/>
                </a:path>
                <a:path w="576580" h="529590">
                  <a:moveTo>
                    <a:pt x="206501" y="284479"/>
                  </a:moveTo>
                  <a:lnTo>
                    <a:pt x="129159" y="284479"/>
                  </a:lnTo>
                  <a:lnTo>
                    <a:pt x="131317" y="285750"/>
                  </a:lnTo>
                  <a:lnTo>
                    <a:pt x="132714" y="288289"/>
                  </a:lnTo>
                  <a:lnTo>
                    <a:pt x="133223" y="290829"/>
                  </a:lnTo>
                  <a:lnTo>
                    <a:pt x="133223" y="345439"/>
                  </a:lnTo>
                  <a:lnTo>
                    <a:pt x="132714" y="349250"/>
                  </a:lnTo>
                  <a:lnTo>
                    <a:pt x="131317" y="351789"/>
                  </a:lnTo>
                  <a:lnTo>
                    <a:pt x="129159" y="353060"/>
                  </a:lnTo>
                  <a:lnTo>
                    <a:pt x="446532" y="353060"/>
                  </a:lnTo>
                  <a:lnTo>
                    <a:pt x="444373" y="351789"/>
                  </a:lnTo>
                  <a:lnTo>
                    <a:pt x="208661" y="351789"/>
                  </a:lnTo>
                  <a:lnTo>
                    <a:pt x="206501" y="349250"/>
                  </a:lnTo>
                  <a:lnTo>
                    <a:pt x="205104" y="346710"/>
                  </a:lnTo>
                  <a:lnTo>
                    <a:pt x="204597" y="344169"/>
                  </a:lnTo>
                  <a:lnTo>
                    <a:pt x="204597" y="289560"/>
                  </a:lnTo>
                  <a:lnTo>
                    <a:pt x="205104" y="287019"/>
                  </a:lnTo>
                  <a:lnTo>
                    <a:pt x="206501" y="284479"/>
                  </a:lnTo>
                  <a:close/>
                </a:path>
                <a:path w="576580" h="529590">
                  <a:moveTo>
                    <a:pt x="556767" y="284479"/>
                  </a:moveTo>
                  <a:lnTo>
                    <a:pt x="501141" y="284479"/>
                  </a:lnTo>
                  <a:lnTo>
                    <a:pt x="503300" y="285750"/>
                  </a:lnTo>
                  <a:lnTo>
                    <a:pt x="504698" y="288289"/>
                  </a:lnTo>
                  <a:lnTo>
                    <a:pt x="504888" y="289560"/>
                  </a:lnTo>
                  <a:lnTo>
                    <a:pt x="504951" y="346710"/>
                  </a:lnTo>
                  <a:lnTo>
                    <a:pt x="504698" y="349250"/>
                  </a:lnTo>
                  <a:lnTo>
                    <a:pt x="503300" y="351789"/>
                  </a:lnTo>
                  <a:lnTo>
                    <a:pt x="501141" y="353060"/>
                  </a:lnTo>
                  <a:lnTo>
                    <a:pt x="556767" y="353060"/>
                  </a:lnTo>
                  <a:lnTo>
                    <a:pt x="556767" y="284479"/>
                  </a:lnTo>
                  <a:close/>
                </a:path>
                <a:path w="576580" h="529590">
                  <a:moveTo>
                    <a:pt x="323723" y="281939"/>
                  </a:moveTo>
                  <a:lnTo>
                    <a:pt x="260730" y="281939"/>
                  </a:lnTo>
                  <a:lnTo>
                    <a:pt x="263143" y="283210"/>
                  </a:lnTo>
                  <a:lnTo>
                    <a:pt x="265175" y="284479"/>
                  </a:lnTo>
                  <a:lnTo>
                    <a:pt x="266700" y="287019"/>
                  </a:lnTo>
                  <a:lnTo>
                    <a:pt x="267335" y="289560"/>
                  </a:lnTo>
                  <a:lnTo>
                    <a:pt x="267335" y="344169"/>
                  </a:lnTo>
                  <a:lnTo>
                    <a:pt x="266700" y="346710"/>
                  </a:lnTo>
                  <a:lnTo>
                    <a:pt x="265175" y="349250"/>
                  </a:lnTo>
                  <a:lnTo>
                    <a:pt x="263143" y="351789"/>
                  </a:lnTo>
                  <a:lnTo>
                    <a:pt x="321055" y="351789"/>
                  </a:lnTo>
                  <a:lnTo>
                    <a:pt x="318897" y="349250"/>
                  </a:lnTo>
                  <a:lnTo>
                    <a:pt x="317500" y="346710"/>
                  </a:lnTo>
                  <a:lnTo>
                    <a:pt x="316864" y="344169"/>
                  </a:lnTo>
                  <a:lnTo>
                    <a:pt x="316864" y="289560"/>
                  </a:lnTo>
                  <a:lnTo>
                    <a:pt x="317500" y="287019"/>
                  </a:lnTo>
                  <a:lnTo>
                    <a:pt x="318897" y="284479"/>
                  </a:lnTo>
                  <a:lnTo>
                    <a:pt x="321055" y="283210"/>
                  </a:lnTo>
                  <a:lnTo>
                    <a:pt x="323723" y="281939"/>
                  </a:lnTo>
                  <a:close/>
                </a:path>
                <a:path w="576580" h="529590">
                  <a:moveTo>
                    <a:pt x="556767" y="281939"/>
                  </a:moveTo>
                  <a:lnTo>
                    <a:pt x="372999" y="281939"/>
                  </a:lnTo>
                  <a:lnTo>
                    <a:pt x="375538" y="283210"/>
                  </a:lnTo>
                  <a:lnTo>
                    <a:pt x="377571" y="284479"/>
                  </a:lnTo>
                  <a:lnTo>
                    <a:pt x="379095" y="287019"/>
                  </a:lnTo>
                  <a:lnTo>
                    <a:pt x="379602" y="289560"/>
                  </a:lnTo>
                  <a:lnTo>
                    <a:pt x="379602" y="344169"/>
                  </a:lnTo>
                  <a:lnTo>
                    <a:pt x="379095" y="346710"/>
                  </a:lnTo>
                  <a:lnTo>
                    <a:pt x="377571" y="349250"/>
                  </a:lnTo>
                  <a:lnTo>
                    <a:pt x="375538" y="351789"/>
                  </a:lnTo>
                  <a:lnTo>
                    <a:pt x="444373" y="351789"/>
                  </a:lnTo>
                  <a:lnTo>
                    <a:pt x="442975" y="349250"/>
                  </a:lnTo>
                  <a:lnTo>
                    <a:pt x="442467" y="345439"/>
                  </a:lnTo>
                  <a:lnTo>
                    <a:pt x="442467" y="290829"/>
                  </a:lnTo>
                  <a:lnTo>
                    <a:pt x="442975" y="288289"/>
                  </a:lnTo>
                  <a:lnTo>
                    <a:pt x="444373" y="285750"/>
                  </a:lnTo>
                  <a:lnTo>
                    <a:pt x="446532" y="284479"/>
                  </a:lnTo>
                  <a:lnTo>
                    <a:pt x="556767" y="284479"/>
                  </a:lnTo>
                  <a:lnTo>
                    <a:pt x="556767" y="281939"/>
                  </a:lnTo>
                  <a:close/>
                </a:path>
                <a:path w="576580" h="529590">
                  <a:moveTo>
                    <a:pt x="321055" y="189229"/>
                  </a:moveTo>
                  <a:lnTo>
                    <a:pt x="263143" y="189229"/>
                  </a:lnTo>
                  <a:lnTo>
                    <a:pt x="265175" y="191769"/>
                  </a:lnTo>
                  <a:lnTo>
                    <a:pt x="266700" y="193039"/>
                  </a:lnTo>
                  <a:lnTo>
                    <a:pt x="267335" y="196850"/>
                  </a:lnTo>
                  <a:lnTo>
                    <a:pt x="267335" y="251460"/>
                  </a:lnTo>
                  <a:lnTo>
                    <a:pt x="266700" y="254000"/>
                  </a:lnTo>
                  <a:lnTo>
                    <a:pt x="265175" y="256539"/>
                  </a:lnTo>
                  <a:lnTo>
                    <a:pt x="263143" y="257810"/>
                  </a:lnTo>
                  <a:lnTo>
                    <a:pt x="260730" y="259079"/>
                  </a:lnTo>
                  <a:lnTo>
                    <a:pt x="323723" y="259079"/>
                  </a:lnTo>
                  <a:lnTo>
                    <a:pt x="321055" y="257810"/>
                  </a:lnTo>
                  <a:lnTo>
                    <a:pt x="318897" y="256539"/>
                  </a:lnTo>
                  <a:lnTo>
                    <a:pt x="317500" y="254000"/>
                  </a:lnTo>
                  <a:lnTo>
                    <a:pt x="316864" y="251460"/>
                  </a:lnTo>
                  <a:lnTo>
                    <a:pt x="316864" y="196850"/>
                  </a:lnTo>
                  <a:lnTo>
                    <a:pt x="317500" y="193039"/>
                  </a:lnTo>
                  <a:lnTo>
                    <a:pt x="318897" y="191769"/>
                  </a:lnTo>
                  <a:lnTo>
                    <a:pt x="321055" y="189229"/>
                  </a:lnTo>
                  <a:close/>
                </a:path>
                <a:path w="576580" h="529590">
                  <a:moveTo>
                    <a:pt x="444373" y="189229"/>
                  </a:moveTo>
                  <a:lnTo>
                    <a:pt x="375538" y="189229"/>
                  </a:lnTo>
                  <a:lnTo>
                    <a:pt x="377571" y="191769"/>
                  </a:lnTo>
                  <a:lnTo>
                    <a:pt x="379095" y="193039"/>
                  </a:lnTo>
                  <a:lnTo>
                    <a:pt x="379602" y="196850"/>
                  </a:lnTo>
                  <a:lnTo>
                    <a:pt x="379602" y="251460"/>
                  </a:lnTo>
                  <a:lnTo>
                    <a:pt x="379095" y="254000"/>
                  </a:lnTo>
                  <a:lnTo>
                    <a:pt x="377571" y="256539"/>
                  </a:lnTo>
                  <a:lnTo>
                    <a:pt x="375538" y="257810"/>
                  </a:lnTo>
                  <a:lnTo>
                    <a:pt x="372999" y="259079"/>
                  </a:lnTo>
                  <a:lnTo>
                    <a:pt x="556767" y="259079"/>
                  </a:lnTo>
                  <a:lnTo>
                    <a:pt x="556767" y="256539"/>
                  </a:lnTo>
                  <a:lnTo>
                    <a:pt x="446532" y="256539"/>
                  </a:lnTo>
                  <a:lnTo>
                    <a:pt x="444373" y="255269"/>
                  </a:lnTo>
                  <a:lnTo>
                    <a:pt x="442975" y="252729"/>
                  </a:lnTo>
                  <a:lnTo>
                    <a:pt x="442467" y="250189"/>
                  </a:lnTo>
                  <a:lnTo>
                    <a:pt x="442467" y="194310"/>
                  </a:lnTo>
                  <a:lnTo>
                    <a:pt x="442975" y="191769"/>
                  </a:lnTo>
                  <a:lnTo>
                    <a:pt x="444373" y="189229"/>
                  </a:lnTo>
                  <a:close/>
                </a:path>
                <a:path w="576580" h="529590">
                  <a:moveTo>
                    <a:pt x="446532" y="187960"/>
                  </a:moveTo>
                  <a:lnTo>
                    <a:pt x="129159" y="187960"/>
                  </a:lnTo>
                  <a:lnTo>
                    <a:pt x="131317" y="189229"/>
                  </a:lnTo>
                  <a:lnTo>
                    <a:pt x="132714" y="191769"/>
                  </a:lnTo>
                  <a:lnTo>
                    <a:pt x="133223" y="194310"/>
                  </a:lnTo>
                  <a:lnTo>
                    <a:pt x="133223" y="250189"/>
                  </a:lnTo>
                  <a:lnTo>
                    <a:pt x="132714" y="252729"/>
                  </a:lnTo>
                  <a:lnTo>
                    <a:pt x="131317" y="255269"/>
                  </a:lnTo>
                  <a:lnTo>
                    <a:pt x="129159" y="256539"/>
                  </a:lnTo>
                  <a:lnTo>
                    <a:pt x="206501" y="256539"/>
                  </a:lnTo>
                  <a:lnTo>
                    <a:pt x="205104" y="254000"/>
                  </a:lnTo>
                  <a:lnTo>
                    <a:pt x="204597" y="251460"/>
                  </a:lnTo>
                  <a:lnTo>
                    <a:pt x="204597" y="196850"/>
                  </a:lnTo>
                  <a:lnTo>
                    <a:pt x="205104" y="193039"/>
                  </a:lnTo>
                  <a:lnTo>
                    <a:pt x="206501" y="191769"/>
                  </a:lnTo>
                  <a:lnTo>
                    <a:pt x="208661" y="189229"/>
                  </a:lnTo>
                  <a:lnTo>
                    <a:pt x="444373" y="189229"/>
                  </a:lnTo>
                  <a:lnTo>
                    <a:pt x="446532" y="187960"/>
                  </a:lnTo>
                  <a:close/>
                </a:path>
                <a:path w="576580" h="529590">
                  <a:moveTo>
                    <a:pt x="556767" y="187960"/>
                  </a:moveTo>
                  <a:lnTo>
                    <a:pt x="501141" y="187960"/>
                  </a:lnTo>
                  <a:lnTo>
                    <a:pt x="503300" y="189229"/>
                  </a:lnTo>
                  <a:lnTo>
                    <a:pt x="504698" y="191769"/>
                  </a:lnTo>
                  <a:lnTo>
                    <a:pt x="505078" y="194310"/>
                  </a:lnTo>
                  <a:lnTo>
                    <a:pt x="505078" y="250189"/>
                  </a:lnTo>
                  <a:lnTo>
                    <a:pt x="504698" y="252729"/>
                  </a:lnTo>
                  <a:lnTo>
                    <a:pt x="503300" y="255269"/>
                  </a:lnTo>
                  <a:lnTo>
                    <a:pt x="501141" y="256539"/>
                  </a:lnTo>
                  <a:lnTo>
                    <a:pt x="556767" y="256539"/>
                  </a:lnTo>
                  <a:lnTo>
                    <a:pt x="556767" y="187960"/>
                  </a:lnTo>
                  <a:close/>
                </a:path>
                <a:path w="576580" h="529590">
                  <a:moveTo>
                    <a:pt x="321055" y="92710"/>
                  </a:moveTo>
                  <a:lnTo>
                    <a:pt x="263143" y="92710"/>
                  </a:lnTo>
                  <a:lnTo>
                    <a:pt x="265175" y="95250"/>
                  </a:lnTo>
                  <a:lnTo>
                    <a:pt x="266700" y="97789"/>
                  </a:lnTo>
                  <a:lnTo>
                    <a:pt x="267335" y="100329"/>
                  </a:lnTo>
                  <a:lnTo>
                    <a:pt x="267335" y="154939"/>
                  </a:lnTo>
                  <a:lnTo>
                    <a:pt x="266700" y="157479"/>
                  </a:lnTo>
                  <a:lnTo>
                    <a:pt x="265175" y="160019"/>
                  </a:lnTo>
                  <a:lnTo>
                    <a:pt x="263143" y="161289"/>
                  </a:lnTo>
                  <a:lnTo>
                    <a:pt x="260730" y="162560"/>
                  </a:lnTo>
                  <a:lnTo>
                    <a:pt x="323723" y="162560"/>
                  </a:lnTo>
                  <a:lnTo>
                    <a:pt x="321055" y="161289"/>
                  </a:lnTo>
                  <a:lnTo>
                    <a:pt x="318897" y="160019"/>
                  </a:lnTo>
                  <a:lnTo>
                    <a:pt x="317500" y="157479"/>
                  </a:lnTo>
                  <a:lnTo>
                    <a:pt x="316864" y="154939"/>
                  </a:lnTo>
                  <a:lnTo>
                    <a:pt x="316864" y="100329"/>
                  </a:lnTo>
                  <a:lnTo>
                    <a:pt x="317500" y="97789"/>
                  </a:lnTo>
                  <a:lnTo>
                    <a:pt x="318897" y="95250"/>
                  </a:lnTo>
                  <a:lnTo>
                    <a:pt x="321055" y="92710"/>
                  </a:lnTo>
                  <a:close/>
                </a:path>
                <a:path w="576580" h="529590">
                  <a:moveTo>
                    <a:pt x="423037" y="92710"/>
                  </a:moveTo>
                  <a:lnTo>
                    <a:pt x="375538" y="92710"/>
                  </a:lnTo>
                  <a:lnTo>
                    <a:pt x="377571" y="95250"/>
                  </a:lnTo>
                  <a:lnTo>
                    <a:pt x="379095" y="97789"/>
                  </a:lnTo>
                  <a:lnTo>
                    <a:pt x="379602" y="100329"/>
                  </a:lnTo>
                  <a:lnTo>
                    <a:pt x="379602" y="154939"/>
                  </a:lnTo>
                  <a:lnTo>
                    <a:pt x="379095" y="157479"/>
                  </a:lnTo>
                  <a:lnTo>
                    <a:pt x="377571" y="160019"/>
                  </a:lnTo>
                  <a:lnTo>
                    <a:pt x="375538" y="161289"/>
                  </a:lnTo>
                  <a:lnTo>
                    <a:pt x="372999" y="162560"/>
                  </a:lnTo>
                  <a:lnTo>
                    <a:pt x="556767" y="162560"/>
                  </a:lnTo>
                  <a:lnTo>
                    <a:pt x="556767" y="127000"/>
                  </a:lnTo>
                  <a:lnTo>
                    <a:pt x="556260" y="121919"/>
                  </a:lnTo>
                  <a:lnTo>
                    <a:pt x="554736" y="118110"/>
                  </a:lnTo>
                  <a:lnTo>
                    <a:pt x="552450" y="114300"/>
                  </a:lnTo>
                  <a:lnTo>
                    <a:pt x="549148" y="111760"/>
                  </a:lnTo>
                  <a:lnTo>
                    <a:pt x="545846" y="110489"/>
                  </a:lnTo>
                  <a:lnTo>
                    <a:pt x="426847" y="110489"/>
                  </a:lnTo>
                  <a:lnTo>
                    <a:pt x="425196" y="109219"/>
                  </a:lnTo>
                  <a:lnTo>
                    <a:pt x="424179" y="109219"/>
                  </a:lnTo>
                  <a:lnTo>
                    <a:pt x="423417" y="107950"/>
                  </a:lnTo>
                  <a:lnTo>
                    <a:pt x="423037" y="106679"/>
                  </a:lnTo>
                  <a:lnTo>
                    <a:pt x="423037" y="92710"/>
                  </a:lnTo>
                  <a:close/>
                </a:path>
                <a:path w="576580" h="529590">
                  <a:moveTo>
                    <a:pt x="423545" y="34289"/>
                  </a:moveTo>
                  <a:lnTo>
                    <a:pt x="159892" y="34289"/>
                  </a:lnTo>
                  <a:lnTo>
                    <a:pt x="160400" y="35560"/>
                  </a:lnTo>
                  <a:lnTo>
                    <a:pt x="423417" y="35560"/>
                  </a:lnTo>
                  <a:lnTo>
                    <a:pt x="423545" y="34289"/>
                  </a:lnTo>
                  <a:close/>
                </a:path>
                <a:path w="576580" h="529590">
                  <a:moveTo>
                    <a:pt x="428116" y="0"/>
                  </a:moveTo>
                  <a:lnTo>
                    <a:pt x="155955" y="0"/>
                  </a:lnTo>
                  <a:lnTo>
                    <a:pt x="153924" y="1269"/>
                  </a:lnTo>
                  <a:lnTo>
                    <a:pt x="151891" y="3810"/>
                  </a:lnTo>
                  <a:lnTo>
                    <a:pt x="150875" y="6350"/>
                  </a:lnTo>
                  <a:lnTo>
                    <a:pt x="150367" y="8889"/>
                  </a:lnTo>
                  <a:lnTo>
                    <a:pt x="150367" y="25400"/>
                  </a:lnTo>
                  <a:lnTo>
                    <a:pt x="150875" y="27939"/>
                  </a:lnTo>
                  <a:lnTo>
                    <a:pt x="151891" y="30479"/>
                  </a:lnTo>
                  <a:lnTo>
                    <a:pt x="153924" y="33019"/>
                  </a:lnTo>
                  <a:lnTo>
                    <a:pt x="155955" y="34289"/>
                  </a:lnTo>
                  <a:lnTo>
                    <a:pt x="428116" y="34289"/>
                  </a:lnTo>
                  <a:lnTo>
                    <a:pt x="430275" y="33019"/>
                  </a:lnTo>
                  <a:lnTo>
                    <a:pt x="432180" y="30479"/>
                  </a:lnTo>
                  <a:lnTo>
                    <a:pt x="433197" y="27939"/>
                  </a:lnTo>
                  <a:lnTo>
                    <a:pt x="433704" y="25400"/>
                  </a:lnTo>
                  <a:lnTo>
                    <a:pt x="433704" y="8889"/>
                  </a:lnTo>
                  <a:lnTo>
                    <a:pt x="433197" y="6350"/>
                  </a:lnTo>
                  <a:lnTo>
                    <a:pt x="432180" y="3810"/>
                  </a:lnTo>
                  <a:lnTo>
                    <a:pt x="430275" y="1269"/>
                  </a:lnTo>
                  <a:lnTo>
                    <a:pt x="428116" y="0"/>
                  </a:lnTo>
                  <a:close/>
                </a:path>
              </a:pathLst>
            </a:custGeom>
            <a:solidFill>
              <a:srgbClr val="605F47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211" name="Image 46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871716" y="835164"/>
              <a:ext cx="306324" cy="664451"/>
            </a:xfrm>
            <a:prstGeom prst="rect">
              <a:avLst/>
            </a:prstGeom>
          </p:spPr>
        </p:pic>
        <p:sp>
          <p:nvSpPr>
            <p:cNvPr id="212" name="Graphic 466"/>
            <p:cNvSpPr/>
            <p:nvPr/>
          </p:nvSpPr>
          <p:spPr>
            <a:xfrm>
              <a:off x="6886956" y="888492"/>
              <a:ext cx="204470" cy="562610"/>
            </a:xfrm>
            <a:custGeom>
              <a:avLst/>
              <a:gdLst/>
              <a:ahLst/>
              <a:cxnLst/>
              <a:rect l="l" t="t" r="r" b="b"/>
              <a:pathLst>
                <a:path w="204470" h="562610">
                  <a:moveTo>
                    <a:pt x="158876" y="199262"/>
                  </a:moveTo>
                  <a:lnTo>
                    <a:pt x="45339" y="199262"/>
                  </a:lnTo>
                  <a:lnTo>
                    <a:pt x="44450" y="536575"/>
                  </a:lnTo>
                  <a:lnTo>
                    <a:pt x="46388" y="546604"/>
                  </a:lnTo>
                  <a:lnTo>
                    <a:pt x="51673" y="554799"/>
                  </a:lnTo>
                  <a:lnTo>
                    <a:pt x="59505" y="560327"/>
                  </a:lnTo>
                  <a:lnTo>
                    <a:pt x="69088" y="562355"/>
                  </a:lnTo>
                  <a:lnTo>
                    <a:pt x="78670" y="560327"/>
                  </a:lnTo>
                  <a:lnTo>
                    <a:pt x="86502" y="554799"/>
                  </a:lnTo>
                  <a:lnTo>
                    <a:pt x="91787" y="546604"/>
                  </a:lnTo>
                  <a:lnTo>
                    <a:pt x="93725" y="536575"/>
                  </a:lnTo>
                  <a:lnTo>
                    <a:pt x="93725" y="330326"/>
                  </a:lnTo>
                  <a:lnTo>
                    <a:pt x="158482" y="330326"/>
                  </a:lnTo>
                  <a:lnTo>
                    <a:pt x="158876" y="199262"/>
                  </a:lnTo>
                  <a:close/>
                </a:path>
                <a:path w="204470" h="562610">
                  <a:moveTo>
                    <a:pt x="158482" y="330326"/>
                  </a:moveTo>
                  <a:lnTo>
                    <a:pt x="108585" y="330326"/>
                  </a:lnTo>
                  <a:lnTo>
                    <a:pt x="108585" y="536575"/>
                  </a:lnTo>
                  <a:lnTo>
                    <a:pt x="110523" y="546604"/>
                  </a:lnTo>
                  <a:lnTo>
                    <a:pt x="115808" y="554799"/>
                  </a:lnTo>
                  <a:lnTo>
                    <a:pt x="123640" y="560327"/>
                  </a:lnTo>
                  <a:lnTo>
                    <a:pt x="133223" y="562355"/>
                  </a:lnTo>
                  <a:lnTo>
                    <a:pt x="142805" y="560327"/>
                  </a:lnTo>
                  <a:lnTo>
                    <a:pt x="150637" y="554799"/>
                  </a:lnTo>
                  <a:lnTo>
                    <a:pt x="155922" y="546604"/>
                  </a:lnTo>
                  <a:lnTo>
                    <a:pt x="157861" y="536575"/>
                  </a:lnTo>
                  <a:lnTo>
                    <a:pt x="158482" y="330326"/>
                  </a:lnTo>
                  <a:close/>
                </a:path>
                <a:path w="204470" h="562610">
                  <a:moveTo>
                    <a:pt x="165862" y="107568"/>
                  </a:moveTo>
                  <a:lnTo>
                    <a:pt x="38353" y="107568"/>
                  </a:lnTo>
                  <a:lnTo>
                    <a:pt x="23413" y="110732"/>
                  </a:lnTo>
                  <a:lnTo>
                    <a:pt x="11223" y="119348"/>
                  </a:lnTo>
                  <a:lnTo>
                    <a:pt x="3010" y="132107"/>
                  </a:lnTo>
                  <a:lnTo>
                    <a:pt x="0" y="147700"/>
                  </a:lnTo>
                  <a:lnTo>
                    <a:pt x="0" y="295782"/>
                  </a:lnTo>
                  <a:lnTo>
                    <a:pt x="1557" y="303839"/>
                  </a:lnTo>
                  <a:lnTo>
                    <a:pt x="5794" y="310419"/>
                  </a:lnTo>
                  <a:lnTo>
                    <a:pt x="12055" y="314856"/>
                  </a:lnTo>
                  <a:lnTo>
                    <a:pt x="19685" y="316483"/>
                  </a:lnTo>
                  <a:lnTo>
                    <a:pt x="27388" y="314856"/>
                  </a:lnTo>
                  <a:lnTo>
                    <a:pt x="33686" y="310419"/>
                  </a:lnTo>
                  <a:lnTo>
                    <a:pt x="37937" y="303839"/>
                  </a:lnTo>
                  <a:lnTo>
                    <a:pt x="39497" y="295782"/>
                  </a:lnTo>
                  <a:lnTo>
                    <a:pt x="39497" y="199262"/>
                  </a:lnTo>
                  <a:lnTo>
                    <a:pt x="204216" y="199262"/>
                  </a:lnTo>
                  <a:lnTo>
                    <a:pt x="204216" y="147700"/>
                  </a:lnTo>
                  <a:lnTo>
                    <a:pt x="201205" y="132107"/>
                  </a:lnTo>
                  <a:lnTo>
                    <a:pt x="192992" y="119348"/>
                  </a:lnTo>
                  <a:lnTo>
                    <a:pt x="180802" y="110732"/>
                  </a:lnTo>
                  <a:lnTo>
                    <a:pt x="165862" y="107568"/>
                  </a:lnTo>
                  <a:close/>
                </a:path>
                <a:path w="204470" h="562610">
                  <a:moveTo>
                    <a:pt x="204216" y="199262"/>
                  </a:moveTo>
                  <a:lnTo>
                    <a:pt x="164719" y="199262"/>
                  </a:lnTo>
                  <a:lnTo>
                    <a:pt x="164719" y="295782"/>
                  </a:lnTo>
                  <a:lnTo>
                    <a:pt x="166278" y="303839"/>
                  </a:lnTo>
                  <a:lnTo>
                    <a:pt x="170529" y="310419"/>
                  </a:lnTo>
                  <a:lnTo>
                    <a:pt x="176827" y="314856"/>
                  </a:lnTo>
                  <a:lnTo>
                    <a:pt x="184530" y="316483"/>
                  </a:lnTo>
                  <a:lnTo>
                    <a:pt x="192160" y="314856"/>
                  </a:lnTo>
                  <a:lnTo>
                    <a:pt x="198421" y="310419"/>
                  </a:lnTo>
                  <a:lnTo>
                    <a:pt x="202658" y="303839"/>
                  </a:lnTo>
                  <a:lnTo>
                    <a:pt x="204216" y="295782"/>
                  </a:lnTo>
                  <a:lnTo>
                    <a:pt x="204216" y="199262"/>
                  </a:lnTo>
                  <a:close/>
                </a:path>
                <a:path w="204470" h="562610">
                  <a:moveTo>
                    <a:pt x="102108" y="0"/>
                  </a:moveTo>
                  <a:lnTo>
                    <a:pt x="84115" y="3792"/>
                  </a:lnTo>
                  <a:lnTo>
                    <a:pt x="69421" y="14144"/>
                  </a:lnTo>
                  <a:lnTo>
                    <a:pt x="59513" y="29521"/>
                  </a:lnTo>
                  <a:lnTo>
                    <a:pt x="55879" y="48386"/>
                  </a:lnTo>
                  <a:lnTo>
                    <a:pt x="59513" y="67179"/>
                  </a:lnTo>
                  <a:lnTo>
                    <a:pt x="69421" y="82518"/>
                  </a:lnTo>
                  <a:lnTo>
                    <a:pt x="84115" y="92856"/>
                  </a:lnTo>
                  <a:lnTo>
                    <a:pt x="102108" y="96646"/>
                  </a:lnTo>
                  <a:lnTo>
                    <a:pt x="120100" y="92856"/>
                  </a:lnTo>
                  <a:lnTo>
                    <a:pt x="134794" y="82518"/>
                  </a:lnTo>
                  <a:lnTo>
                    <a:pt x="144702" y="67179"/>
                  </a:lnTo>
                  <a:lnTo>
                    <a:pt x="148336" y="48386"/>
                  </a:lnTo>
                  <a:lnTo>
                    <a:pt x="144702" y="29521"/>
                  </a:lnTo>
                  <a:lnTo>
                    <a:pt x="134794" y="14144"/>
                  </a:lnTo>
                  <a:lnTo>
                    <a:pt x="120100" y="3792"/>
                  </a:lnTo>
                  <a:lnTo>
                    <a:pt x="102108" y="0"/>
                  </a:lnTo>
                  <a:close/>
                </a:path>
              </a:pathLst>
            </a:custGeom>
            <a:solidFill>
              <a:srgbClr val="605F47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213" name="Image 46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03364" y="833653"/>
              <a:ext cx="349034" cy="656818"/>
            </a:xfrm>
            <a:prstGeom prst="rect">
              <a:avLst/>
            </a:prstGeom>
          </p:spPr>
        </p:pic>
        <p:sp>
          <p:nvSpPr>
            <p:cNvPr id="214" name="Graphic 468"/>
            <p:cNvSpPr/>
            <p:nvPr/>
          </p:nvSpPr>
          <p:spPr>
            <a:xfrm>
              <a:off x="7118647" y="886968"/>
              <a:ext cx="247015" cy="554990"/>
            </a:xfrm>
            <a:custGeom>
              <a:avLst/>
              <a:gdLst/>
              <a:ahLst/>
              <a:cxnLst/>
              <a:rect l="l" t="t" r="r" b="b"/>
              <a:pathLst>
                <a:path w="247015" h="554990">
                  <a:moveTo>
                    <a:pt x="118066" y="385190"/>
                  </a:moveTo>
                  <a:lnTo>
                    <a:pt x="73362" y="385190"/>
                  </a:lnTo>
                  <a:lnTo>
                    <a:pt x="73362" y="531113"/>
                  </a:lnTo>
                  <a:lnTo>
                    <a:pt x="75122" y="540323"/>
                  </a:lnTo>
                  <a:lnTo>
                    <a:pt x="79918" y="547830"/>
                  </a:lnTo>
                  <a:lnTo>
                    <a:pt x="87024" y="552884"/>
                  </a:lnTo>
                  <a:lnTo>
                    <a:pt x="95714" y="554735"/>
                  </a:lnTo>
                  <a:lnTo>
                    <a:pt x="104403" y="552884"/>
                  </a:lnTo>
                  <a:lnTo>
                    <a:pt x="111509" y="547830"/>
                  </a:lnTo>
                  <a:lnTo>
                    <a:pt x="116306" y="540323"/>
                  </a:lnTo>
                  <a:lnTo>
                    <a:pt x="118066" y="531113"/>
                  </a:lnTo>
                  <a:lnTo>
                    <a:pt x="118066" y="385190"/>
                  </a:lnTo>
                  <a:close/>
                </a:path>
                <a:path w="247015" h="554990">
                  <a:moveTo>
                    <a:pt x="173438" y="385190"/>
                  </a:moveTo>
                  <a:lnTo>
                    <a:pt x="128734" y="385190"/>
                  </a:lnTo>
                  <a:lnTo>
                    <a:pt x="128734" y="531113"/>
                  </a:lnTo>
                  <a:lnTo>
                    <a:pt x="130494" y="540323"/>
                  </a:lnTo>
                  <a:lnTo>
                    <a:pt x="135290" y="547830"/>
                  </a:lnTo>
                  <a:lnTo>
                    <a:pt x="142396" y="552884"/>
                  </a:lnTo>
                  <a:lnTo>
                    <a:pt x="151086" y="554735"/>
                  </a:lnTo>
                  <a:lnTo>
                    <a:pt x="159775" y="552884"/>
                  </a:lnTo>
                  <a:lnTo>
                    <a:pt x="166881" y="547830"/>
                  </a:lnTo>
                  <a:lnTo>
                    <a:pt x="171678" y="540323"/>
                  </a:lnTo>
                  <a:lnTo>
                    <a:pt x="173438" y="531113"/>
                  </a:lnTo>
                  <a:lnTo>
                    <a:pt x="173438" y="385190"/>
                  </a:lnTo>
                  <a:close/>
                </a:path>
                <a:path w="247015" h="554990">
                  <a:moveTo>
                    <a:pt x="172930" y="199389"/>
                  </a:moveTo>
                  <a:lnTo>
                    <a:pt x="73616" y="199389"/>
                  </a:lnTo>
                  <a:lnTo>
                    <a:pt x="29801" y="385190"/>
                  </a:lnTo>
                  <a:lnTo>
                    <a:pt x="216745" y="385190"/>
                  </a:lnTo>
                  <a:lnTo>
                    <a:pt x="172930" y="199389"/>
                  </a:lnTo>
                  <a:close/>
                </a:path>
                <a:path w="247015" h="554990">
                  <a:moveTo>
                    <a:pt x="164040" y="104393"/>
                  </a:moveTo>
                  <a:lnTo>
                    <a:pt x="83395" y="104393"/>
                  </a:lnTo>
                  <a:lnTo>
                    <a:pt x="73685" y="105030"/>
                  </a:lnTo>
                  <a:lnTo>
                    <a:pt x="1099" y="282701"/>
                  </a:lnTo>
                  <a:lnTo>
                    <a:pt x="0" y="289629"/>
                  </a:lnTo>
                  <a:lnTo>
                    <a:pt x="1448" y="296211"/>
                  </a:lnTo>
                  <a:lnTo>
                    <a:pt x="5135" y="301722"/>
                  </a:lnTo>
                  <a:lnTo>
                    <a:pt x="10751" y="305434"/>
                  </a:lnTo>
                  <a:lnTo>
                    <a:pt x="17303" y="306633"/>
                  </a:lnTo>
                  <a:lnTo>
                    <a:pt x="23546" y="305117"/>
                  </a:lnTo>
                  <a:lnTo>
                    <a:pt x="28789" y="301220"/>
                  </a:lnTo>
                  <a:lnTo>
                    <a:pt x="32341" y="295275"/>
                  </a:lnTo>
                  <a:lnTo>
                    <a:pt x="67139" y="199389"/>
                  </a:lnTo>
                  <a:lnTo>
                    <a:pt x="215543" y="199389"/>
                  </a:lnTo>
                  <a:lnTo>
                    <a:pt x="184741" y="114300"/>
                  </a:lnTo>
                  <a:lnTo>
                    <a:pt x="181953" y="108162"/>
                  </a:lnTo>
                  <a:lnTo>
                    <a:pt x="179010" y="105679"/>
                  </a:lnTo>
                  <a:lnTo>
                    <a:pt x="173757" y="105030"/>
                  </a:lnTo>
                  <a:lnTo>
                    <a:pt x="164040" y="104393"/>
                  </a:lnTo>
                  <a:close/>
                </a:path>
                <a:path w="247015" h="554990">
                  <a:moveTo>
                    <a:pt x="215543" y="199389"/>
                  </a:moveTo>
                  <a:lnTo>
                    <a:pt x="179661" y="199389"/>
                  </a:lnTo>
                  <a:lnTo>
                    <a:pt x="214459" y="295275"/>
                  </a:lnTo>
                  <a:lnTo>
                    <a:pt x="218011" y="301220"/>
                  </a:lnTo>
                  <a:lnTo>
                    <a:pt x="223254" y="305117"/>
                  </a:lnTo>
                  <a:lnTo>
                    <a:pt x="229496" y="306633"/>
                  </a:lnTo>
                  <a:lnTo>
                    <a:pt x="236049" y="305434"/>
                  </a:lnTo>
                  <a:lnTo>
                    <a:pt x="241665" y="301722"/>
                  </a:lnTo>
                  <a:lnTo>
                    <a:pt x="245352" y="296211"/>
                  </a:lnTo>
                  <a:lnTo>
                    <a:pt x="246800" y="289629"/>
                  </a:lnTo>
                  <a:lnTo>
                    <a:pt x="245701" y="282701"/>
                  </a:lnTo>
                  <a:lnTo>
                    <a:pt x="215543" y="199389"/>
                  </a:lnTo>
                  <a:close/>
                </a:path>
                <a:path w="247015" h="554990">
                  <a:moveTo>
                    <a:pt x="123781" y="0"/>
                  </a:moveTo>
                  <a:lnTo>
                    <a:pt x="106961" y="3565"/>
                  </a:lnTo>
                  <a:lnTo>
                    <a:pt x="93237" y="13287"/>
                  </a:lnTo>
                  <a:lnTo>
                    <a:pt x="83990" y="27699"/>
                  </a:lnTo>
                  <a:lnTo>
                    <a:pt x="80601" y="45338"/>
                  </a:lnTo>
                  <a:lnTo>
                    <a:pt x="83990" y="63051"/>
                  </a:lnTo>
                  <a:lnTo>
                    <a:pt x="93237" y="77501"/>
                  </a:lnTo>
                  <a:lnTo>
                    <a:pt x="106961" y="87237"/>
                  </a:lnTo>
                  <a:lnTo>
                    <a:pt x="123781" y="90804"/>
                  </a:lnTo>
                  <a:lnTo>
                    <a:pt x="140527" y="87237"/>
                  </a:lnTo>
                  <a:lnTo>
                    <a:pt x="154213" y="77501"/>
                  </a:lnTo>
                  <a:lnTo>
                    <a:pt x="163447" y="63051"/>
                  </a:lnTo>
                  <a:lnTo>
                    <a:pt x="166834" y="45338"/>
                  </a:lnTo>
                  <a:lnTo>
                    <a:pt x="163447" y="27699"/>
                  </a:lnTo>
                  <a:lnTo>
                    <a:pt x="154213" y="13287"/>
                  </a:lnTo>
                  <a:lnTo>
                    <a:pt x="140527" y="3565"/>
                  </a:lnTo>
                  <a:lnTo>
                    <a:pt x="123781" y="0"/>
                  </a:lnTo>
                  <a:close/>
                </a:path>
              </a:pathLst>
            </a:custGeom>
            <a:solidFill>
              <a:srgbClr val="605F47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231" name="Image 49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4520" y="3901439"/>
              <a:ext cx="1123950" cy="624078"/>
            </a:xfrm>
            <a:prstGeom prst="rect">
              <a:avLst/>
            </a:prstGeom>
          </p:spPr>
        </p:pic>
        <p:pic>
          <p:nvPicPr>
            <p:cNvPr id="232" name="Image 49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718559" y="3915156"/>
              <a:ext cx="1123950" cy="622554"/>
            </a:xfrm>
            <a:prstGeom prst="rect">
              <a:avLst/>
            </a:prstGeom>
          </p:spPr>
        </p:pic>
        <p:pic>
          <p:nvPicPr>
            <p:cNvPr id="233" name="Image 49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63540" y="3925824"/>
              <a:ext cx="1123950" cy="624078"/>
            </a:xfrm>
            <a:prstGeom prst="rect">
              <a:avLst/>
            </a:prstGeom>
          </p:spPr>
        </p:pic>
        <p:pic>
          <p:nvPicPr>
            <p:cNvPr id="234" name="Image 49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57871" y="3909059"/>
              <a:ext cx="1123950" cy="624078"/>
            </a:xfrm>
            <a:prstGeom prst="rect">
              <a:avLst/>
            </a:prstGeom>
          </p:spPr>
        </p:pic>
        <p:pic>
          <p:nvPicPr>
            <p:cNvPr id="235" name="Image 50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183623" y="3916680"/>
              <a:ext cx="1125474" cy="624078"/>
            </a:xfrm>
            <a:prstGeom prst="rect">
              <a:avLst/>
            </a:prstGeom>
          </p:spPr>
        </p:pic>
      </p:grpSp>
      <p:sp>
        <p:nvSpPr>
          <p:cNvPr id="236" name="TextBox 235"/>
          <p:cNvSpPr txBox="1"/>
          <p:nvPr/>
        </p:nvSpPr>
        <p:spPr>
          <a:xfrm>
            <a:off x="2423637" y="2532198"/>
            <a:ext cx="1422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err="1" smtClean="0"/>
              <a:t>Профінансовано</a:t>
            </a:r>
            <a:endParaRPr lang="ru-RU" sz="1100" b="1" dirty="0"/>
          </a:p>
        </p:txBody>
      </p:sp>
      <p:sp>
        <p:nvSpPr>
          <p:cNvPr id="237" name="TextBox 236"/>
          <p:cNvSpPr txBox="1"/>
          <p:nvPr/>
        </p:nvSpPr>
        <p:spPr>
          <a:xfrm>
            <a:off x="3923928" y="2833004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109 </a:t>
            </a:r>
            <a:r>
              <a:rPr lang="ru-RU" sz="1100" dirty="0" err="1" smtClean="0"/>
              <a:t>закладів</a:t>
            </a:r>
            <a:endParaRPr lang="ru-RU" sz="1100" dirty="0"/>
          </a:p>
        </p:txBody>
      </p:sp>
      <p:sp>
        <p:nvSpPr>
          <p:cNvPr id="238" name="TextBox 237"/>
          <p:cNvSpPr txBox="1"/>
          <p:nvPr/>
        </p:nvSpPr>
        <p:spPr>
          <a:xfrm>
            <a:off x="4709985" y="2499714"/>
            <a:ext cx="1093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 smtClean="0"/>
              <a:t>Зі</a:t>
            </a:r>
            <a:r>
              <a:rPr lang="ru-RU" sz="1000" b="1" dirty="0" smtClean="0"/>
              <a:t> штатною </a:t>
            </a:r>
            <a:r>
              <a:rPr lang="ru-RU" sz="1000" b="1" dirty="0" err="1" smtClean="0"/>
              <a:t>чисельністю</a:t>
            </a:r>
            <a:endParaRPr lang="ru-RU" sz="1000" b="1" dirty="0"/>
          </a:p>
        </p:txBody>
      </p:sp>
      <p:sp>
        <p:nvSpPr>
          <p:cNvPr id="239" name="TextBox 238"/>
          <p:cNvSpPr txBox="1"/>
          <p:nvPr/>
        </p:nvSpPr>
        <p:spPr>
          <a:xfrm>
            <a:off x="5803269" y="2825173"/>
            <a:ext cx="895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1,9 тис. </a:t>
            </a:r>
            <a:r>
              <a:rPr lang="ru-RU" sz="1000" b="1" dirty="0" err="1" smtClean="0"/>
              <a:t>праціників</a:t>
            </a:r>
            <a:endParaRPr lang="ru-RU" sz="1000" b="1" dirty="0"/>
          </a:p>
        </p:txBody>
      </p:sp>
      <p:sp>
        <p:nvSpPr>
          <p:cNvPr id="240" name="TextBox 239"/>
          <p:cNvSpPr txBox="1"/>
          <p:nvPr/>
        </p:nvSpPr>
        <p:spPr>
          <a:xfrm>
            <a:off x="3450658" y="1640755"/>
            <a:ext cx="2009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323818,7</a:t>
            </a:r>
            <a:r>
              <a:rPr lang="ru-RU" b="1" dirty="0" smtClean="0"/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тис.грн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949926" y="332656"/>
            <a:ext cx="7366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Структура </a:t>
            </a:r>
            <a:r>
              <a:rPr lang="ru-RU" b="1" i="1" dirty="0" err="1" smtClean="0"/>
              <a:t>видатків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загального</a:t>
            </a:r>
            <a:r>
              <a:rPr lang="ru-RU" b="1" i="1" dirty="0" smtClean="0"/>
              <a:t> фонду </a:t>
            </a:r>
            <a:r>
              <a:rPr lang="ru-RU" b="1" i="1" smtClean="0"/>
              <a:t>бюджету  МТГ            </a:t>
            </a:r>
            <a:r>
              <a:rPr lang="ru-RU" b="1" i="1" dirty="0" smtClean="0"/>
              <a:t>(</a:t>
            </a:r>
            <a:r>
              <a:rPr lang="ru-RU" i="1" dirty="0" smtClean="0"/>
              <a:t>на </a:t>
            </a:r>
            <a:r>
              <a:rPr lang="ru-RU" i="1" dirty="0" err="1"/>
              <a:t>утримання</a:t>
            </a:r>
            <a:r>
              <a:rPr lang="ru-RU" i="1" dirty="0"/>
              <a:t> </a:t>
            </a:r>
            <a:r>
              <a:rPr lang="ru-RU" i="1" dirty="0" err="1"/>
              <a:t>бюджетних</a:t>
            </a:r>
            <a:r>
              <a:rPr lang="ru-RU" i="1" dirty="0"/>
              <a:t> </a:t>
            </a:r>
            <a:r>
              <a:rPr lang="ru-RU" i="1" dirty="0" err="1"/>
              <a:t>установ</a:t>
            </a:r>
            <a:r>
              <a:rPr lang="ru-RU" i="1" dirty="0"/>
              <a:t> та на </a:t>
            </a:r>
            <a:r>
              <a:rPr lang="ru-RU" i="1" dirty="0" err="1"/>
              <a:t>фінансування</a:t>
            </a:r>
            <a:r>
              <a:rPr lang="ru-RU" i="1" dirty="0"/>
              <a:t> </a:t>
            </a:r>
            <a:r>
              <a:rPr lang="ru-RU" i="1" dirty="0" err="1"/>
              <a:t>програм</a:t>
            </a:r>
            <a:r>
              <a:rPr lang="ru-RU" i="1" dirty="0"/>
              <a:t> і </a:t>
            </a:r>
            <a:r>
              <a:rPr lang="ru-RU" i="1" dirty="0" err="1"/>
              <a:t>заходів</a:t>
            </a:r>
            <a:r>
              <a:rPr lang="ru-RU" i="1" dirty="0"/>
              <a:t> </a:t>
            </a:r>
            <a:r>
              <a:rPr lang="ru-RU" i="1" dirty="0" smtClean="0"/>
              <a:t>)</a:t>
            </a:r>
            <a:endParaRPr lang="ru-RU" i="1" dirty="0"/>
          </a:p>
        </p:txBody>
      </p:sp>
      <p:sp>
        <p:nvSpPr>
          <p:cNvPr id="242" name="TextBox 241"/>
          <p:cNvSpPr txBox="1"/>
          <p:nvPr/>
        </p:nvSpPr>
        <p:spPr>
          <a:xfrm>
            <a:off x="517098" y="5130169"/>
            <a:ext cx="730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73,5%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1869688" y="5175454"/>
            <a:ext cx="81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6,5%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3382131" y="5113377"/>
            <a:ext cx="747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3,2%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4788024" y="5186598"/>
            <a:ext cx="782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2,8%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6328352" y="5186598"/>
            <a:ext cx="72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0,8%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7848450" y="5155820"/>
            <a:ext cx="726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13,2%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465454" y="3633321"/>
            <a:ext cx="1043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237961,5 </a:t>
            </a:r>
            <a:r>
              <a:rPr lang="ru-RU" sz="1400" dirty="0" err="1" smtClean="0">
                <a:solidFill>
                  <a:schemeClr val="bg1"/>
                </a:solidFill>
              </a:rPr>
              <a:t>тис.грн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1770775" y="3612711"/>
            <a:ext cx="90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20987,7</a:t>
            </a:r>
          </a:p>
          <a:p>
            <a:r>
              <a:rPr lang="ru-RU" sz="1400" dirty="0" err="1" smtClean="0">
                <a:solidFill>
                  <a:schemeClr val="bg1"/>
                </a:solidFill>
              </a:rPr>
              <a:t>тис.грн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7733017" y="3562553"/>
            <a:ext cx="90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42888,2 </a:t>
            </a:r>
            <a:r>
              <a:rPr lang="ru-RU" sz="1400" dirty="0" err="1" smtClean="0">
                <a:solidFill>
                  <a:schemeClr val="bg1"/>
                </a:solidFill>
              </a:rPr>
              <a:t>тис.грн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6255158" y="3602959"/>
            <a:ext cx="90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2644,5 </a:t>
            </a:r>
            <a:r>
              <a:rPr lang="ru-RU" sz="1400" dirty="0" err="1" smtClean="0">
                <a:solidFill>
                  <a:schemeClr val="bg1"/>
                </a:solidFill>
              </a:rPr>
              <a:t>тис.грн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4782366" y="3567301"/>
            <a:ext cx="90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8944,5 </a:t>
            </a:r>
            <a:r>
              <a:rPr lang="ru-RU" sz="1400" dirty="0" err="1" smtClean="0">
                <a:solidFill>
                  <a:schemeClr val="bg1"/>
                </a:solidFill>
              </a:rPr>
              <a:t>тис.грн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3280423" y="3602959"/>
            <a:ext cx="90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10392,3 </a:t>
            </a:r>
            <a:r>
              <a:rPr lang="ru-RU" sz="1400" dirty="0" err="1" smtClean="0">
                <a:solidFill>
                  <a:schemeClr val="bg1"/>
                </a:solidFill>
              </a:rPr>
              <a:t>тис.грн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439579" y="4622192"/>
            <a:ext cx="1018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>
                <a:solidFill>
                  <a:schemeClr val="bg1"/>
                </a:solidFill>
              </a:rPr>
              <a:t>Освіта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1757738" y="4581998"/>
            <a:ext cx="1018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>
                <a:solidFill>
                  <a:schemeClr val="bg1"/>
                </a:solidFill>
              </a:rPr>
              <a:t>Соціальний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 err="1" smtClean="0">
                <a:solidFill>
                  <a:schemeClr val="bg1"/>
                </a:solidFill>
              </a:rPr>
              <a:t>захист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3217924" y="4593142"/>
            <a:ext cx="1018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>
                <a:solidFill>
                  <a:schemeClr val="bg1"/>
                </a:solidFill>
              </a:rPr>
              <a:t>Охорона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 err="1" smtClean="0">
                <a:solidFill>
                  <a:schemeClr val="bg1"/>
                </a:solidFill>
              </a:rPr>
              <a:t>здоров’я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4709985" y="4575128"/>
            <a:ext cx="1018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Культура і </a:t>
            </a:r>
            <a:r>
              <a:rPr lang="ru-RU" sz="1200" dirty="0" err="1" smtClean="0">
                <a:solidFill>
                  <a:schemeClr val="bg1"/>
                </a:solidFill>
              </a:rPr>
              <a:t>мистецтво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6129673" y="4569278"/>
            <a:ext cx="1018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Спорт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7664557" y="4562434"/>
            <a:ext cx="1018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>
                <a:solidFill>
                  <a:schemeClr val="bg1"/>
                </a:solidFill>
              </a:rPr>
              <a:t>Державне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 err="1" smtClean="0">
                <a:solidFill>
                  <a:schemeClr val="bg1"/>
                </a:solidFill>
              </a:rPr>
              <a:t>управліннята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 err="1" smtClean="0">
                <a:solidFill>
                  <a:schemeClr val="bg1"/>
                </a:solidFill>
              </a:rPr>
              <a:t>інші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6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38328"/>
            <a:ext cx="8075240" cy="1252728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smtClean="0">
                <a:solidFill>
                  <a:srgbClr val="FFCCCC"/>
                </a:solidFill>
              </a:rPr>
              <a:t>Структура </a:t>
            </a:r>
            <a:r>
              <a:rPr lang="ru-RU" sz="3600" i="1" dirty="0" err="1" smtClean="0">
                <a:solidFill>
                  <a:srgbClr val="FFCCCC"/>
                </a:solidFill>
              </a:rPr>
              <a:t>видатків</a:t>
            </a:r>
            <a:r>
              <a:rPr lang="ru-RU" sz="3600" i="1" dirty="0" smtClean="0">
                <a:solidFill>
                  <a:srgbClr val="FFCCCC"/>
                </a:solidFill>
              </a:rPr>
              <a:t> бюджету (</a:t>
            </a:r>
            <a:r>
              <a:rPr lang="ru-RU" sz="3600" i="1" dirty="0" err="1" smtClean="0">
                <a:solidFill>
                  <a:srgbClr val="FFCCCC"/>
                </a:solidFill>
              </a:rPr>
              <a:t>загальний+спеціальний</a:t>
            </a:r>
            <a:r>
              <a:rPr lang="ru-RU" sz="3600" i="1" dirty="0" smtClean="0">
                <a:solidFill>
                  <a:srgbClr val="FFCCCC"/>
                </a:solidFill>
              </a:rPr>
              <a:t>) </a:t>
            </a:r>
            <a:r>
              <a:rPr lang="ru-RU" sz="3600" i="1" dirty="0" err="1" smtClean="0">
                <a:solidFill>
                  <a:srgbClr val="FFCCCC"/>
                </a:solidFill>
              </a:rPr>
              <a:t>Олевської</a:t>
            </a:r>
            <a:r>
              <a:rPr lang="ru-RU" sz="3600" i="1" dirty="0" smtClean="0">
                <a:solidFill>
                  <a:srgbClr val="FFCCCC"/>
                </a:solidFill>
              </a:rPr>
              <a:t> МТГ у 2023 </a:t>
            </a:r>
            <a:r>
              <a:rPr lang="ru-RU" sz="3600" i="1" dirty="0" err="1" smtClean="0">
                <a:solidFill>
                  <a:srgbClr val="FFCCCC"/>
                </a:solidFill>
              </a:rPr>
              <a:t>році</a:t>
            </a:r>
            <a:r>
              <a:rPr lang="ru-RU" sz="3600" i="1" dirty="0" smtClean="0">
                <a:solidFill>
                  <a:srgbClr val="FFCCCC"/>
                </a:solidFill>
              </a:rPr>
              <a:t> </a:t>
            </a:r>
            <a:r>
              <a:rPr lang="ru-RU" sz="2000" i="1" dirty="0" smtClean="0">
                <a:solidFill>
                  <a:srgbClr val="FFCCCC"/>
                </a:solidFill>
              </a:rPr>
              <a:t>(</a:t>
            </a:r>
            <a:r>
              <a:rPr lang="ru-RU" sz="2000" i="1" dirty="0" err="1" smtClean="0">
                <a:solidFill>
                  <a:srgbClr val="FFCCCC"/>
                </a:solidFill>
              </a:rPr>
              <a:t>тис.грн</a:t>
            </a:r>
            <a:r>
              <a:rPr lang="ru-RU" sz="2000" i="1" dirty="0" smtClean="0">
                <a:solidFill>
                  <a:srgbClr val="FFCCCC"/>
                </a:solidFill>
              </a:rPr>
              <a:t>.)</a:t>
            </a:r>
            <a:endParaRPr lang="ru-RU" sz="2000" i="1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412459"/>
              </p:ext>
            </p:extLst>
          </p:nvPr>
        </p:nvGraphicFramePr>
        <p:xfrm>
          <a:off x="251520" y="1844824"/>
          <a:ext cx="828092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000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338328"/>
            <a:ext cx="6923112" cy="1252728"/>
          </a:xfrm>
        </p:spPr>
        <p:txBody>
          <a:bodyPr>
            <a:normAutofit fontScale="90000"/>
          </a:bodyPr>
          <a:lstStyle/>
          <a:p>
            <a:r>
              <a:rPr lang="ru-RU" sz="3200" i="1" dirty="0" err="1" smtClean="0">
                <a:solidFill>
                  <a:schemeClr val="tx1"/>
                </a:solidFill>
              </a:rPr>
              <a:t>Динаміка</a:t>
            </a:r>
            <a:r>
              <a:rPr lang="ru-RU" sz="3200" i="1" dirty="0" smtClean="0">
                <a:solidFill>
                  <a:schemeClr val="tx1"/>
                </a:solidFill>
              </a:rPr>
              <a:t> </a:t>
            </a:r>
            <a:r>
              <a:rPr lang="ru-RU" sz="3200" i="1" dirty="0" err="1" smtClean="0">
                <a:solidFill>
                  <a:schemeClr val="tx1"/>
                </a:solidFill>
              </a:rPr>
              <a:t>галузевих</a:t>
            </a:r>
            <a:r>
              <a:rPr lang="ru-RU" sz="3200" i="1" dirty="0" smtClean="0">
                <a:solidFill>
                  <a:schemeClr val="tx1"/>
                </a:solidFill>
              </a:rPr>
              <a:t> </a:t>
            </a:r>
            <a:r>
              <a:rPr lang="ru-RU" sz="3200" i="1" dirty="0" err="1" smtClean="0">
                <a:solidFill>
                  <a:schemeClr val="tx1"/>
                </a:solidFill>
              </a:rPr>
              <a:t>видатків</a:t>
            </a:r>
            <a:r>
              <a:rPr lang="ru-RU" sz="3200" i="1" dirty="0" smtClean="0">
                <a:solidFill>
                  <a:schemeClr val="tx1"/>
                </a:solidFill>
              </a:rPr>
              <a:t> </a:t>
            </a:r>
            <a:r>
              <a:rPr lang="ru-RU" sz="3200" i="1" dirty="0" err="1" smtClean="0">
                <a:solidFill>
                  <a:schemeClr val="tx1"/>
                </a:solidFill>
              </a:rPr>
              <a:t>загального</a:t>
            </a:r>
            <a:r>
              <a:rPr lang="ru-RU" sz="3200" i="1" dirty="0" smtClean="0">
                <a:solidFill>
                  <a:schemeClr val="tx1"/>
                </a:solidFill>
              </a:rPr>
              <a:t> фонду бюджету </a:t>
            </a:r>
            <a:r>
              <a:rPr lang="ru-RU" sz="3200" i="1" dirty="0" err="1" smtClean="0">
                <a:solidFill>
                  <a:schemeClr val="tx1"/>
                </a:solidFill>
              </a:rPr>
              <a:t>Олевської</a:t>
            </a:r>
            <a:r>
              <a:rPr lang="ru-RU" sz="3200" i="1" dirty="0" smtClean="0">
                <a:solidFill>
                  <a:schemeClr val="tx1"/>
                </a:solidFill>
              </a:rPr>
              <a:t> МТГ  (</a:t>
            </a:r>
            <a:r>
              <a:rPr lang="ru-RU" sz="3200" i="1" dirty="0" err="1" smtClean="0">
                <a:solidFill>
                  <a:schemeClr val="tx1"/>
                </a:solidFill>
              </a:rPr>
              <a:t>тис.грн</a:t>
            </a:r>
            <a:r>
              <a:rPr lang="ru-RU" sz="3200" i="1" dirty="0" smtClean="0">
                <a:solidFill>
                  <a:schemeClr val="tx1"/>
                </a:solidFill>
              </a:rPr>
              <a:t>.)</a:t>
            </a:r>
            <a:endParaRPr lang="ru-RU" sz="3200" i="1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321288"/>
              </p:ext>
            </p:extLst>
          </p:nvPr>
        </p:nvGraphicFramePr>
        <p:xfrm>
          <a:off x="835025" y="1988840"/>
          <a:ext cx="740886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758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338328"/>
            <a:ext cx="7067128" cy="1252728"/>
          </a:xfrm>
        </p:spPr>
        <p:txBody>
          <a:bodyPr>
            <a:noAutofit/>
          </a:bodyPr>
          <a:lstStyle/>
          <a:p>
            <a:r>
              <a:rPr lang="ru-RU" sz="3600" i="1" dirty="0" err="1" smtClean="0">
                <a:solidFill>
                  <a:schemeClr val="tx1"/>
                </a:solidFill>
              </a:rPr>
              <a:t>Динаміка</a:t>
            </a:r>
            <a:r>
              <a:rPr lang="ru-RU" sz="3600" i="1" dirty="0" smtClean="0">
                <a:solidFill>
                  <a:schemeClr val="tx1"/>
                </a:solidFill>
              </a:rPr>
              <a:t> </a:t>
            </a:r>
            <a:r>
              <a:rPr lang="ru-RU" sz="3600" i="1" dirty="0" err="1" smtClean="0">
                <a:solidFill>
                  <a:schemeClr val="tx1"/>
                </a:solidFill>
              </a:rPr>
              <a:t>видатків</a:t>
            </a:r>
            <a:r>
              <a:rPr lang="ru-RU" sz="3600" i="1" dirty="0" smtClean="0">
                <a:solidFill>
                  <a:schemeClr val="tx1"/>
                </a:solidFill>
              </a:rPr>
              <a:t> бюджету </a:t>
            </a:r>
            <a:r>
              <a:rPr lang="ru-RU" sz="3600" i="1" dirty="0" err="1" smtClean="0">
                <a:solidFill>
                  <a:schemeClr val="tx1"/>
                </a:solidFill>
              </a:rPr>
              <a:t>Олевської</a:t>
            </a:r>
            <a:r>
              <a:rPr lang="ru-RU" sz="3600" i="1" dirty="0" smtClean="0">
                <a:solidFill>
                  <a:schemeClr val="tx1"/>
                </a:solidFill>
              </a:rPr>
              <a:t> </a:t>
            </a:r>
            <a:r>
              <a:rPr lang="ru-RU" sz="3600" i="1" dirty="0" err="1" smtClean="0">
                <a:solidFill>
                  <a:schemeClr val="tx1"/>
                </a:solidFill>
              </a:rPr>
              <a:t>міської</a:t>
            </a:r>
            <a:r>
              <a:rPr lang="ru-RU" sz="3600" i="1" dirty="0" smtClean="0">
                <a:solidFill>
                  <a:schemeClr val="tx1"/>
                </a:solidFill>
              </a:rPr>
              <a:t> </a:t>
            </a:r>
            <a:r>
              <a:rPr lang="ru-RU" sz="3600" i="1" dirty="0" err="1" smtClean="0">
                <a:solidFill>
                  <a:schemeClr val="tx1"/>
                </a:solidFill>
              </a:rPr>
              <a:t>територіальної</a:t>
            </a:r>
            <a:r>
              <a:rPr lang="ru-RU" sz="3600" i="1" dirty="0" smtClean="0">
                <a:solidFill>
                  <a:schemeClr val="tx1"/>
                </a:solidFill>
              </a:rPr>
              <a:t> </a:t>
            </a:r>
            <a:r>
              <a:rPr lang="ru-RU" sz="3600" i="1" dirty="0" err="1" smtClean="0">
                <a:solidFill>
                  <a:schemeClr val="tx1"/>
                </a:solidFill>
              </a:rPr>
              <a:t>громади</a:t>
            </a:r>
            <a:r>
              <a:rPr lang="ru-RU" sz="3600" i="1" dirty="0" smtClean="0">
                <a:solidFill>
                  <a:schemeClr val="tx1"/>
                </a:solidFill>
              </a:rPr>
              <a:t>  (</a:t>
            </a:r>
            <a:r>
              <a:rPr lang="ru-RU" sz="3600" i="1" dirty="0" err="1" smtClean="0">
                <a:solidFill>
                  <a:schemeClr val="tx1"/>
                </a:solidFill>
              </a:rPr>
              <a:t>тис.грн</a:t>
            </a:r>
            <a:r>
              <a:rPr lang="ru-RU" sz="3600" i="1" dirty="0" smtClean="0">
                <a:solidFill>
                  <a:schemeClr val="tx1"/>
                </a:solidFill>
              </a:rPr>
              <a:t>.)</a:t>
            </a:r>
            <a:endParaRPr lang="ru-RU" sz="3600" i="1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349875"/>
              </p:ext>
            </p:extLst>
          </p:nvPr>
        </p:nvGraphicFramePr>
        <p:xfrm>
          <a:off x="457200" y="1600200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632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     НЕФКО</a:t>
            </a:r>
            <a:endParaRPr lang="ru-RU" i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268760"/>
            <a:ext cx="7488832" cy="1368152"/>
          </a:xfrm>
        </p:spPr>
        <p:txBody>
          <a:bodyPr>
            <a:normAutofit fontScale="70000" lnSpcReduction="20000"/>
          </a:bodyPr>
          <a:lstStyle/>
          <a:p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Шляхом залучення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кредиту Північної екологічної фінансової корпорації (НЕФКО)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громада за період 2019-2020 роки отримала додатковий ресурс 12322,9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реалізації заходів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«Капітальний ремонт мереж вуличного освітлення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Олевської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об’єднаної територіальної громади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/>
              <a:t>Динаміка</a:t>
            </a:r>
            <a:r>
              <a:rPr lang="ru-RU" dirty="0" smtClean="0"/>
              <a:t> </a:t>
            </a:r>
            <a:r>
              <a:rPr lang="ru-RU" dirty="0" err="1" smtClean="0"/>
              <a:t>погашення</a:t>
            </a:r>
            <a:r>
              <a:rPr lang="ru-RU" dirty="0" smtClean="0"/>
              <a:t> кредиту НЕФКО за 2019-2023 роки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96306567"/>
              </p:ext>
            </p:extLst>
          </p:nvPr>
        </p:nvGraphicFramePr>
        <p:xfrm>
          <a:off x="1043608" y="2564904"/>
          <a:ext cx="7416824" cy="3919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6632"/>
            <a:ext cx="3312368" cy="112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2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214696" y="159372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1" dirty="0">
                <a:solidFill>
                  <a:schemeClr val="tx1"/>
                </a:solidFill>
              </a:rPr>
              <a:t>Досягнуто пріоритетні цілі бюджету у 2023 році</a:t>
            </a:r>
            <a:endParaRPr i="1" dirty="0">
              <a:solidFill>
                <a:schemeClr val="tx1"/>
              </a:solidFill>
            </a:endParaRPr>
          </a:p>
        </p:txBody>
      </p:sp>
      <p:sp>
        <p:nvSpPr>
          <p:cNvPr id="60" name="Google Shape;60;p13" descr="Сприяння розвитку місцевої економіки"/>
          <p:cNvSpPr txBox="1">
            <a:spLocks noGrp="1"/>
          </p:cNvSpPr>
          <p:nvPr>
            <p:ph type="body" idx="1"/>
          </p:nvPr>
        </p:nvSpPr>
        <p:spPr>
          <a:xfrm flipH="1">
            <a:off x="429925" y="1409033"/>
            <a:ext cx="8520600" cy="50156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61" name="Google Shape;61;p13"/>
          <p:cNvSpPr/>
          <p:nvPr/>
        </p:nvSpPr>
        <p:spPr>
          <a:xfrm>
            <a:off x="1642278" y="2233015"/>
            <a:ext cx="1340400" cy="729200"/>
          </a:xfrm>
          <a:prstGeom prst="bentArrow">
            <a:avLst>
              <a:gd name="adj1" fmla="val 25000"/>
              <a:gd name="adj2" fmla="val 26502"/>
              <a:gd name="adj3" fmla="val 25000"/>
              <a:gd name="adj4" fmla="val 4375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2" name="Google Shape;62;p13"/>
          <p:cNvSpPr/>
          <p:nvPr/>
        </p:nvSpPr>
        <p:spPr>
          <a:xfrm rot="-5400000">
            <a:off x="1947878" y="4032490"/>
            <a:ext cx="729200" cy="1409100"/>
          </a:xfrm>
          <a:prstGeom prst="bentArrow">
            <a:avLst>
              <a:gd name="adj1" fmla="val 25000"/>
              <a:gd name="adj2" fmla="val 21876"/>
              <a:gd name="adj3" fmla="val 25000"/>
              <a:gd name="adj4" fmla="val 4375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3" name="Google Shape;63;p13"/>
          <p:cNvSpPr/>
          <p:nvPr/>
        </p:nvSpPr>
        <p:spPr>
          <a:xfrm rot="10800000">
            <a:off x="5181380" y="4593309"/>
            <a:ext cx="1529700" cy="6972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4" name="Google Shape;64;p13"/>
          <p:cNvSpPr/>
          <p:nvPr/>
        </p:nvSpPr>
        <p:spPr>
          <a:xfrm rot="5400000">
            <a:off x="5670780" y="1938105"/>
            <a:ext cx="661600" cy="14190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5414" y="1196752"/>
            <a:ext cx="931171" cy="90166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2313100" y="1409033"/>
            <a:ext cx="3406800" cy="998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i="1" dirty="0"/>
              <a:t>Забезпечено виконання планових показників </a:t>
            </a:r>
            <a:r>
              <a:rPr lang="ru" sz="1000" i="1" dirty="0" smtClean="0"/>
              <a:t> бюджету</a:t>
            </a:r>
            <a:r>
              <a:rPr lang="en-US" sz="1000" i="1" dirty="0" smtClean="0"/>
              <a:t> </a:t>
            </a:r>
            <a:r>
              <a:rPr lang="ru-RU" sz="1000" i="1" dirty="0" err="1" smtClean="0"/>
              <a:t>міської</a:t>
            </a:r>
            <a:r>
              <a:rPr lang="ru-RU" sz="1000" i="1" dirty="0" smtClean="0"/>
              <a:t> </a:t>
            </a:r>
            <a:r>
              <a:rPr lang="ru-RU" sz="1000" i="1" dirty="0" err="1" smtClean="0"/>
              <a:t>територіальної</a:t>
            </a:r>
            <a:r>
              <a:rPr lang="ru-RU" sz="1000" i="1" dirty="0" smtClean="0"/>
              <a:t> </a:t>
            </a:r>
            <a:r>
              <a:rPr lang="ru-RU" sz="1000" i="1" dirty="0" err="1" smtClean="0"/>
              <a:t>громади</a:t>
            </a:r>
            <a:r>
              <a:rPr lang="ru" sz="1000" i="1" dirty="0" smtClean="0"/>
              <a:t> </a:t>
            </a:r>
            <a:r>
              <a:rPr lang="ru" sz="1000" i="1" dirty="0"/>
              <a:t>та фінансове забезпечення усіх необхідних сфер діяльності громади</a:t>
            </a:r>
            <a:endParaRPr sz="2100" i="1" dirty="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179512" y="3210117"/>
            <a:ext cx="1160100" cy="104641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000" i="1" dirty="0"/>
              <a:t>Сприяння розвитку місцевої економіки  </a:t>
            </a:r>
            <a:endParaRPr i="1" dirty="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7333626" y="3389600"/>
            <a:ext cx="1340400" cy="1222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i="1" dirty="0"/>
              <a:t>Забезпечено поліпшення комфортності проживання мешканців</a:t>
            </a:r>
            <a:endParaRPr sz="1000" i="1" dirty="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2651928" y="5589240"/>
            <a:ext cx="2815500" cy="998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i="1" dirty="0">
                <a:latin typeface="Average"/>
                <a:ea typeface="Average"/>
                <a:cs typeface="Average"/>
                <a:sym typeface="Average"/>
              </a:rPr>
              <a:t>Забезпечення фінансування видатків, пов”язаних із підтримкою Сил оборони, протидією збройній агресії рф та ліквідацією наслідків війни</a:t>
            </a:r>
            <a:endParaRPr sz="1000" i="1" dirty="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72" name="Google Shape;7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7715" y="4256527"/>
            <a:ext cx="1923652" cy="1116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981" y="2041766"/>
            <a:ext cx="1971386" cy="11116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379" y="3038551"/>
            <a:ext cx="1841560" cy="13895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29" y="3096408"/>
            <a:ext cx="1875819" cy="127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3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293496" cy="1008112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</a:rPr>
              <a:t>Структура </a:t>
            </a:r>
            <a:r>
              <a:rPr lang="ru-RU" sz="2800" i="1" dirty="0" err="1" smtClean="0">
                <a:solidFill>
                  <a:schemeClr val="tx1"/>
                </a:solidFill>
              </a:rPr>
              <a:t>доходів</a:t>
            </a:r>
            <a:r>
              <a:rPr lang="ru-RU" sz="2800" i="1" dirty="0" smtClean="0">
                <a:solidFill>
                  <a:schemeClr val="tx1"/>
                </a:solidFill>
              </a:rPr>
              <a:t> бюджету </a:t>
            </a:r>
            <a:r>
              <a:rPr lang="ru-RU" sz="2800" i="1" dirty="0" err="1" smtClean="0">
                <a:solidFill>
                  <a:schemeClr val="tx1"/>
                </a:solidFill>
              </a:rPr>
              <a:t>Олевської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міської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територіальної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громади</a:t>
            </a:r>
            <a:r>
              <a:rPr lang="ru-RU" sz="2800" i="1" dirty="0" smtClean="0">
                <a:solidFill>
                  <a:schemeClr val="tx1"/>
                </a:solidFill>
              </a:rPr>
              <a:t> за 2023 </a:t>
            </a:r>
            <a:r>
              <a:rPr lang="ru-RU" sz="2800" i="1" dirty="0" err="1" smtClean="0">
                <a:solidFill>
                  <a:schemeClr val="tx1"/>
                </a:solidFill>
              </a:rPr>
              <a:t>рік</a:t>
            </a:r>
            <a:endParaRPr lang="ru-RU" sz="2800" i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934793" y="1278487"/>
            <a:ext cx="4869456" cy="99838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1000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94000">
                <a:srgbClr val="FBD49C"/>
              </a:gs>
              <a:gs pos="100000">
                <a:srgbClr val="FEE7F2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</a:rPr>
              <a:t>ДОХОДИ </a:t>
            </a:r>
          </a:p>
          <a:p>
            <a:pPr algn="ctr"/>
            <a:r>
              <a:rPr lang="ru-RU" u="sng" dirty="0" smtClean="0">
                <a:solidFill>
                  <a:schemeClr val="bg1"/>
                </a:solidFill>
              </a:rPr>
              <a:t>403443,1 </a:t>
            </a:r>
            <a:r>
              <a:rPr lang="ru-RU" u="sng" dirty="0" err="1" smtClean="0">
                <a:solidFill>
                  <a:schemeClr val="bg1"/>
                </a:solidFill>
              </a:rPr>
              <a:t>тис.грн</a:t>
            </a:r>
            <a:r>
              <a:rPr lang="ru-RU" u="sng" dirty="0" smtClean="0">
                <a:solidFill>
                  <a:schemeClr val="bg1"/>
                </a:solidFill>
              </a:rPr>
              <a:t>.         </a:t>
            </a:r>
          </a:p>
          <a:p>
            <a:pPr algn="ctr"/>
            <a:r>
              <a:rPr lang="ru-RU" u="sng" dirty="0" smtClean="0">
                <a:solidFill>
                  <a:schemeClr val="bg1"/>
                </a:solidFill>
              </a:rPr>
              <a:t>111,8 % до плану</a:t>
            </a:r>
            <a:endParaRPr lang="ru-RU" u="sng" dirty="0">
              <a:solidFill>
                <a:schemeClr val="bg1"/>
              </a:solidFill>
            </a:endParaRPr>
          </a:p>
        </p:txBody>
      </p:sp>
      <p:grpSp>
        <p:nvGrpSpPr>
          <p:cNvPr id="15" name="Group 692"/>
          <p:cNvGrpSpPr>
            <a:grpSpLocks/>
          </p:cNvGrpSpPr>
          <p:nvPr/>
        </p:nvGrpSpPr>
        <p:grpSpPr>
          <a:xfrm>
            <a:off x="517255" y="5270032"/>
            <a:ext cx="6337440" cy="1220152"/>
            <a:chOff x="0" y="0"/>
            <a:chExt cx="6499860" cy="1417319"/>
          </a:xfrm>
        </p:grpSpPr>
        <p:pic>
          <p:nvPicPr>
            <p:cNvPr id="19" name="Image 69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24077"/>
              <a:ext cx="6499860" cy="393242"/>
            </a:xfrm>
            <a:prstGeom prst="rect">
              <a:avLst/>
            </a:prstGeom>
          </p:spPr>
        </p:pic>
        <p:sp>
          <p:nvSpPr>
            <p:cNvPr id="20" name="Graphic 694"/>
            <p:cNvSpPr/>
            <p:nvPr/>
          </p:nvSpPr>
          <p:spPr>
            <a:xfrm>
              <a:off x="501395" y="9144"/>
              <a:ext cx="1579245" cy="1363980"/>
            </a:xfrm>
            <a:custGeom>
              <a:avLst/>
              <a:gdLst/>
              <a:ahLst/>
              <a:cxnLst/>
              <a:rect l="l" t="t" r="r" b="b"/>
              <a:pathLst>
                <a:path w="1579245" h="1363980">
                  <a:moveTo>
                    <a:pt x="1436751" y="0"/>
                  </a:moveTo>
                  <a:lnTo>
                    <a:pt x="142112" y="0"/>
                  </a:lnTo>
                  <a:lnTo>
                    <a:pt x="97189" y="7245"/>
                  </a:lnTo>
                  <a:lnTo>
                    <a:pt x="58177" y="27419"/>
                  </a:lnTo>
                  <a:lnTo>
                    <a:pt x="27416" y="58183"/>
                  </a:lnTo>
                  <a:lnTo>
                    <a:pt x="7243" y="97194"/>
                  </a:lnTo>
                  <a:lnTo>
                    <a:pt x="0" y="142112"/>
                  </a:lnTo>
                  <a:lnTo>
                    <a:pt x="0" y="1221866"/>
                  </a:lnTo>
                  <a:lnTo>
                    <a:pt x="7243" y="1266785"/>
                  </a:lnTo>
                  <a:lnTo>
                    <a:pt x="27416" y="1305796"/>
                  </a:lnTo>
                  <a:lnTo>
                    <a:pt x="58177" y="1336560"/>
                  </a:lnTo>
                  <a:lnTo>
                    <a:pt x="97189" y="1356734"/>
                  </a:lnTo>
                  <a:lnTo>
                    <a:pt x="142112" y="1363979"/>
                  </a:lnTo>
                  <a:lnTo>
                    <a:pt x="1436751" y="1363979"/>
                  </a:lnTo>
                  <a:lnTo>
                    <a:pt x="1481669" y="1356734"/>
                  </a:lnTo>
                  <a:lnTo>
                    <a:pt x="1520680" y="1336560"/>
                  </a:lnTo>
                  <a:lnTo>
                    <a:pt x="1551444" y="1305796"/>
                  </a:lnTo>
                  <a:lnTo>
                    <a:pt x="1571618" y="1266785"/>
                  </a:lnTo>
                  <a:lnTo>
                    <a:pt x="1578864" y="1221866"/>
                  </a:lnTo>
                  <a:lnTo>
                    <a:pt x="1578864" y="142112"/>
                  </a:lnTo>
                  <a:lnTo>
                    <a:pt x="1571618" y="97194"/>
                  </a:lnTo>
                  <a:lnTo>
                    <a:pt x="1551444" y="58183"/>
                  </a:lnTo>
                  <a:lnTo>
                    <a:pt x="1520680" y="27419"/>
                  </a:lnTo>
                  <a:lnTo>
                    <a:pt x="1481669" y="7245"/>
                  </a:lnTo>
                  <a:lnTo>
                    <a:pt x="1436751" y="0"/>
                  </a:lnTo>
                  <a:close/>
                </a:path>
              </a:pathLst>
            </a:custGeom>
            <a:solidFill>
              <a:srgbClr val="605F47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" name="Graphic 695"/>
            <p:cNvSpPr/>
            <p:nvPr/>
          </p:nvSpPr>
          <p:spPr>
            <a:xfrm>
              <a:off x="501395" y="9144"/>
              <a:ext cx="1579245" cy="1363980"/>
            </a:xfrm>
            <a:custGeom>
              <a:avLst/>
              <a:gdLst/>
              <a:ahLst/>
              <a:cxnLst/>
              <a:rect l="l" t="t" r="r" b="b"/>
              <a:pathLst>
                <a:path w="1579245" h="1363980">
                  <a:moveTo>
                    <a:pt x="1436751" y="0"/>
                  </a:moveTo>
                  <a:lnTo>
                    <a:pt x="1481669" y="7245"/>
                  </a:lnTo>
                  <a:lnTo>
                    <a:pt x="1520680" y="27419"/>
                  </a:lnTo>
                  <a:lnTo>
                    <a:pt x="1551444" y="58183"/>
                  </a:lnTo>
                  <a:lnTo>
                    <a:pt x="1571618" y="97194"/>
                  </a:lnTo>
                  <a:lnTo>
                    <a:pt x="1578864" y="142112"/>
                  </a:lnTo>
                  <a:lnTo>
                    <a:pt x="1578864" y="1221866"/>
                  </a:lnTo>
                  <a:lnTo>
                    <a:pt x="1571618" y="1266785"/>
                  </a:lnTo>
                  <a:lnTo>
                    <a:pt x="1551444" y="1305796"/>
                  </a:lnTo>
                  <a:lnTo>
                    <a:pt x="1520680" y="1336560"/>
                  </a:lnTo>
                  <a:lnTo>
                    <a:pt x="1481669" y="1356734"/>
                  </a:lnTo>
                  <a:lnTo>
                    <a:pt x="1436751" y="1363979"/>
                  </a:lnTo>
                  <a:lnTo>
                    <a:pt x="142112" y="1363979"/>
                  </a:lnTo>
                  <a:lnTo>
                    <a:pt x="97189" y="1356734"/>
                  </a:lnTo>
                  <a:lnTo>
                    <a:pt x="58177" y="1336560"/>
                  </a:lnTo>
                  <a:lnTo>
                    <a:pt x="27416" y="1305796"/>
                  </a:lnTo>
                  <a:lnTo>
                    <a:pt x="7243" y="1266785"/>
                  </a:lnTo>
                  <a:lnTo>
                    <a:pt x="0" y="1221866"/>
                  </a:lnTo>
                  <a:lnTo>
                    <a:pt x="0" y="142112"/>
                  </a:lnTo>
                  <a:lnTo>
                    <a:pt x="7243" y="97194"/>
                  </a:lnTo>
                  <a:lnTo>
                    <a:pt x="27416" y="58183"/>
                  </a:lnTo>
                  <a:lnTo>
                    <a:pt x="58177" y="27419"/>
                  </a:lnTo>
                  <a:lnTo>
                    <a:pt x="97189" y="7245"/>
                  </a:lnTo>
                  <a:lnTo>
                    <a:pt x="142112" y="0"/>
                  </a:lnTo>
                  <a:lnTo>
                    <a:pt x="1436751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22" name="Image 69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4375" y="102107"/>
              <a:ext cx="5006340" cy="1187195"/>
            </a:xfrm>
            <a:prstGeom prst="rect">
              <a:avLst/>
            </a:prstGeom>
          </p:spPr>
        </p:pic>
        <p:sp>
          <p:nvSpPr>
            <p:cNvPr id="23" name="Graphic 697"/>
            <p:cNvSpPr/>
            <p:nvPr/>
          </p:nvSpPr>
          <p:spPr>
            <a:xfrm>
              <a:off x="1484375" y="102107"/>
              <a:ext cx="5006340" cy="1187450"/>
            </a:xfrm>
            <a:custGeom>
              <a:avLst/>
              <a:gdLst/>
              <a:ahLst/>
              <a:cxnLst/>
              <a:rect l="l" t="t" r="r" b="b"/>
              <a:pathLst>
                <a:path w="5006340" h="1187450">
                  <a:moveTo>
                    <a:pt x="5006340" y="293369"/>
                  </a:moveTo>
                  <a:lnTo>
                    <a:pt x="4771644" y="234695"/>
                  </a:lnTo>
                  <a:lnTo>
                    <a:pt x="4712970" y="0"/>
                  </a:lnTo>
                  <a:lnTo>
                    <a:pt x="5006340" y="293369"/>
                  </a:lnTo>
                  <a:lnTo>
                    <a:pt x="5006340" y="1187195"/>
                  </a:lnTo>
                  <a:lnTo>
                    <a:pt x="0" y="1187195"/>
                  </a:lnTo>
                  <a:lnTo>
                    <a:pt x="0" y="0"/>
                  </a:lnTo>
                  <a:lnTo>
                    <a:pt x="4712970" y="0"/>
                  </a:lnTo>
                </a:path>
              </a:pathLst>
            </a:custGeom>
            <a:ln w="12192">
              <a:solidFill>
                <a:srgbClr val="5C5C5C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24" name="Image 69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0831" y="0"/>
              <a:ext cx="1373123" cy="644651"/>
            </a:xfrm>
            <a:prstGeom prst="rect">
              <a:avLst/>
            </a:prstGeom>
          </p:spPr>
        </p:pic>
        <p:sp>
          <p:nvSpPr>
            <p:cNvPr id="25" name="Graphic 699"/>
            <p:cNvSpPr/>
            <p:nvPr/>
          </p:nvSpPr>
          <p:spPr>
            <a:xfrm>
              <a:off x="560831" y="0"/>
              <a:ext cx="1373505" cy="645160"/>
            </a:xfrm>
            <a:custGeom>
              <a:avLst/>
              <a:gdLst/>
              <a:ahLst/>
              <a:cxnLst/>
              <a:rect l="l" t="t" r="r" b="b"/>
              <a:pathLst>
                <a:path w="1373505" h="645160">
                  <a:moveTo>
                    <a:pt x="1373123" y="0"/>
                  </a:moveTo>
                  <a:lnTo>
                    <a:pt x="1371400" y="46032"/>
                  </a:lnTo>
                  <a:lnTo>
                    <a:pt x="1366307" y="91192"/>
                  </a:lnTo>
                  <a:lnTo>
                    <a:pt x="1357959" y="135370"/>
                  </a:lnTo>
                  <a:lnTo>
                    <a:pt x="1346475" y="178457"/>
                  </a:lnTo>
                  <a:lnTo>
                    <a:pt x="1331969" y="220344"/>
                  </a:lnTo>
                  <a:lnTo>
                    <a:pt x="1314557" y="260922"/>
                  </a:lnTo>
                  <a:lnTo>
                    <a:pt x="1294357" y="300081"/>
                  </a:lnTo>
                  <a:lnTo>
                    <a:pt x="1271483" y="337713"/>
                  </a:lnTo>
                  <a:lnTo>
                    <a:pt x="1246052" y="373708"/>
                  </a:lnTo>
                  <a:lnTo>
                    <a:pt x="1218181" y="407957"/>
                  </a:lnTo>
                  <a:lnTo>
                    <a:pt x="1187984" y="440351"/>
                  </a:lnTo>
                  <a:lnTo>
                    <a:pt x="1155579" y="470781"/>
                  </a:lnTo>
                  <a:lnTo>
                    <a:pt x="1121082" y="499137"/>
                  </a:lnTo>
                  <a:lnTo>
                    <a:pt x="1084608" y="525311"/>
                  </a:lnTo>
                  <a:lnTo>
                    <a:pt x="1046274" y="549194"/>
                  </a:lnTo>
                  <a:lnTo>
                    <a:pt x="1006195" y="570675"/>
                  </a:lnTo>
                  <a:lnTo>
                    <a:pt x="964489" y="589647"/>
                  </a:lnTo>
                  <a:lnTo>
                    <a:pt x="921270" y="605999"/>
                  </a:lnTo>
                  <a:lnTo>
                    <a:pt x="876656" y="619623"/>
                  </a:lnTo>
                  <a:lnTo>
                    <a:pt x="830761" y="630409"/>
                  </a:lnTo>
                  <a:lnTo>
                    <a:pt x="783704" y="638249"/>
                  </a:lnTo>
                  <a:lnTo>
                    <a:pt x="735598" y="643033"/>
                  </a:lnTo>
                  <a:lnTo>
                    <a:pt x="686561" y="644651"/>
                  </a:lnTo>
                  <a:lnTo>
                    <a:pt x="637621" y="643038"/>
                  </a:lnTo>
                  <a:lnTo>
                    <a:pt x="589605" y="638271"/>
                  </a:lnTo>
                  <a:lnTo>
                    <a:pt x="542630" y="630458"/>
                  </a:lnTo>
                  <a:lnTo>
                    <a:pt x="496811" y="619708"/>
                  </a:lnTo>
                  <a:lnTo>
                    <a:pt x="452265" y="606128"/>
                  </a:lnTo>
                  <a:lnTo>
                    <a:pt x="409106" y="589829"/>
                  </a:lnTo>
                  <a:lnTo>
                    <a:pt x="367451" y="570918"/>
                  </a:lnTo>
                  <a:lnTo>
                    <a:pt x="327416" y="549504"/>
                  </a:lnTo>
                  <a:lnTo>
                    <a:pt x="289116" y="525694"/>
                  </a:lnTo>
                  <a:lnTo>
                    <a:pt x="252668" y="499599"/>
                  </a:lnTo>
                  <a:lnTo>
                    <a:pt x="218187" y="471325"/>
                  </a:lnTo>
                  <a:lnTo>
                    <a:pt x="185788" y="440982"/>
                  </a:lnTo>
                  <a:lnTo>
                    <a:pt x="155589" y="408678"/>
                  </a:lnTo>
                  <a:lnTo>
                    <a:pt x="127703" y="374522"/>
                  </a:lnTo>
                  <a:lnTo>
                    <a:pt x="102249" y="338622"/>
                  </a:lnTo>
                  <a:lnTo>
                    <a:pt x="79340" y="301086"/>
                  </a:lnTo>
                  <a:lnTo>
                    <a:pt x="59093" y="262023"/>
                  </a:lnTo>
                  <a:lnTo>
                    <a:pt x="41624" y="221541"/>
                  </a:lnTo>
                  <a:lnTo>
                    <a:pt x="27049" y="179749"/>
                  </a:lnTo>
                  <a:lnTo>
                    <a:pt x="15483" y="136756"/>
                  </a:lnTo>
                  <a:lnTo>
                    <a:pt x="7042" y="92669"/>
                  </a:lnTo>
                  <a:lnTo>
                    <a:pt x="1842" y="47598"/>
                  </a:lnTo>
                  <a:lnTo>
                    <a:pt x="0" y="1650"/>
                  </a:lnTo>
                  <a:lnTo>
                    <a:pt x="686561" y="0"/>
                  </a:lnTo>
                  <a:lnTo>
                    <a:pt x="1373123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26" name="Image 70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1687" y="733044"/>
              <a:ext cx="1373123" cy="645413"/>
            </a:xfrm>
            <a:prstGeom prst="rect">
              <a:avLst/>
            </a:prstGeom>
          </p:spPr>
        </p:pic>
        <p:sp>
          <p:nvSpPr>
            <p:cNvPr id="27" name="Graphic 701"/>
            <p:cNvSpPr/>
            <p:nvPr/>
          </p:nvSpPr>
          <p:spPr>
            <a:xfrm>
              <a:off x="551687" y="733044"/>
              <a:ext cx="1373505" cy="645795"/>
            </a:xfrm>
            <a:custGeom>
              <a:avLst/>
              <a:gdLst/>
              <a:ahLst/>
              <a:cxnLst/>
              <a:rect l="l" t="t" r="r" b="b"/>
              <a:pathLst>
                <a:path w="1373505" h="645795">
                  <a:moveTo>
                    <a:pt x="0" y="645413"/>
                  </a:moveTo>
                  <a:lnTo>
                    <a:pt x="1723" y="599316"/>
                  </a:lnTo>
                  <a:lnTo>
                    <a:pt x="6816" y="554095"/>
                  </a:lnTo>
                  <a:lnTo>
                    <a:pt x="15164" y="509857"/>
                  </a:lnTo>
                  <a:lnTo>
                    <a:pt x="26648" y="466714"/>
                  </a:lnTo>
                  <a:lnTo>
                    <a:pt x="41154" y="424774"/>
                  </a:lnTo>
                  <a:lnTo>
                    <a:pt x="58566" y="384146"/>
                  </a:lnTo>
                  <a:lnTo>
                    <a:pt x="78766" y="344939"/>
                  </a:lnTo>
                  <a:lnTo>
                    <a:pt x="101640" y="307262"/>
                  </a:lnTo>
                  <a:lnTo>
                    <a:pt x="127071" y="271226"/>
                  </a:lnTo>
                  <a:lnTo>
                    <a:pt x="154942" y="236937"/>
                  </a:lnTo>
                  <a:lnTo>
                    <a:pt x="185139" y="204507"/>
                  </a:lnTo>
                  <a:lnTo>
                    <a:pt x="217544" y="174044"/>
                  </a:lnTo>
                  <a:lnTo>
                    <a:pt x="252041" y="145658"/>
                  </a:lnTo>
                  <a:lnTo>
                    <a:pt x="288515" y="119456"/>
                  </a:lnTo>
                  <a:lnTo>
                    <a:pt x="326849" y="95549"/>
                  </a:lnTo>
                  <a:lnTo>
                    <a:pt x="366928" y="74046"/>
                  </a:lnTo>
                  <a:lnTo>
                    <a:pt x="408634" y="55056"/>
                  </a:lnTo>
                  <a:lnTo>
                    <a:pt x="451853" y="38688"/>
                  </a:lnTo>
                  <a:lnTo>
                    <a:pt x="496467" y="25051"/>
                  </a:lnTo>
                  <a:lnTo>
                    <a:pt x="542362" y="14255"/>
                  </a:lnTo>
                  <a:lnTo>
                    <a:pt x="589419" y="6408"/>
                  </a:lnTo>
                  <a:lnTo>
                    <a:pt x="637525" y="1620"/>
                  </a:lnTo>
                  <a:lnTo>
                    <a:pt x="686561" y="0"/>
                  </a:lnTo>
                  <a:lnTo>
                    <a:pt x="735502" y="1614"/>
                  </a:lnTo>
                  <a:lnTo>
                    <a:pt x="783517" y="6386"/>
                  </a:lnTo>
                  <a:lnTo>
                    <a:pt x="830491" y="14206"/>
                  </a:lnTo>
                  <a:lnTo>
                    <a:pt x="876308" y="24967"/>
                  </a:lnTo>
                  <a:lnTo>
                    <a:pt x="920853" y="38559"/>
                  </a:lnTo>
                  <a:lnTo>
                    <a:pt x="964009" y="54874"/>
                  </a:lnTo>
                  <a:lnTo>
                    <a:pt x="1005662" y="73803"/>
                  </a:lnTo>
                  <a:lnTo>
                    <a:pt x="1045695" y="95239"/>
                  </a:lnTo>
                  <a:lnTo>
                    <a:pt x="1083992" y="119073"/>
                  </a:lnTo>
                  <a:lnTo>
                    <a:pt x="1120439" y="145196"/>
                  </a:lnTo>
                  <a:lnTo>
                    <a:pt x="1154918" y="173500"/>
                  </a:lnTo>
                  <a:lnTo>
                    <a:pt x="1187315" y="203876"/>
                  </a:lnTo>
                  <a:lnTo>
                    <a:pt x="1217513" y="236216"/>
                  </a:lnTo>
                  <a:lnTo>
                    <a:pt x="1245397" y="270411"/>
                  </a:lnTo>
                  <a:lnTo>
                    <a:pt x="1270852" y="306353"/>
                  </a:lnTo>
                  <a:lnTo>
                    <a:pt x="1293761" y="343934"/>
                  </a:lnTo>
                  <a:lnTo>
                    <a:pt x="1314008" y="383045"/>
                  </a:lnTo>
                  <a:lnTo>
                    <a:pt x="1331478" y="423577"/>
                  </a:lnTo>
                  <a:lnTo>
                    <a:pt x="1346056" y="465422"/>
                  </a:lnTo>
                  <a:lnTo>
                    <a:pt x="1357625" y="508471"/>
                  </a:lnTo>
                  <a:lnTo>
                    <a:pt x="1366070" y="552617"/>
                  </a:lnTo>
                  <a:lnTo>
                    <a:pt x="1371275" y="597750"/>
                  </a:lnTo>
                  <a:lnTo>
                    <a:pt x="1373123" y="643762"/>
                  </a:lnTo>
                  <a:lnTo>
                    <a:pt x="686561" y="645413"/>
                  </a:lnTo>
                  <a:lnTo>
                    <a:pt x="0" y="645413"/>
                  </a:lnTo>
                  <a:close/>
                </a:path>
              </a:pathLst>
            </a:custGeom>
            <a:ln w="9144">
              <a:solidFill>
                <a:srgbClr val="FFFF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28" name="Image 70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3859" y="85331"/>
              <a:ext cx="1289304" cy="1217688"/>
            </a:xfrm>
            <a:prstGeom prst="rect">
              <a:avLst/>
            </a:prstGeom>
          </p:spPr>
        </p:pic>
        <p:pic>
          <p:nvPicPr>
            <p:cNvPr id="29" name="Image 70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1395" y="144780"/>
              <a:ext cx="1175003" cy="1103376"/>
            </a:xfrm>
            <a:prstGeom prst="rect">
              <a:avLst/>
            </a:prstGeom>
          </p:spPr>
        </p:pic>
        <p:sp>
          <p:nvSpPr>
            <p:cNvPr id="30" name="Graphic 704"/>
            <p:cNvSpPr/>
            <p:nvPr/>
          </p:nvSpPr>
          <p:spPr>
            <a:xfrm>
              <a:off x="501395" y="144780"/>
              <a:ext cx="1175385" cy="1103630"/>
            </a:xfrm>
            <a:custGeom>
              <a:avLst/>
              <a:gdLst/>
              <a:ahLst/>
              <a:cxnLst/>
              <a:rect l="l" t="t" r="r" b="b"/>
              <a:pathLst>
                <a:path w="1175385" h="1103630">
                  <a:moveTo>
                    <a:pt x="1175003" y="551688"/>
                  </a:moveTo>
                  <a:lnTo>
                    <a:pt x="1172978" y="599287"/>
                  </a:lnTo>
                  <a:lnTo>
                    <a:pt x="1167013" y="645763"/>
                  </a:lnTo>
                  <a:lnTo>
                    <a:pt x="1157274" y="690949"/>
                  </a:lnTo>
                  <a:lnTo>
                    <a:pt x="1143926" y="734679"/>
                  </a:lnTo>
                  <a:lnTo>
                    <a:pt x="1127135" y="776789"/>
                  </a:lnTo>
                  <a:lnTo>
                    <a:pt x="1107067" y="817112"/>
                  </a:lnTo>
                  <a:lnTo>
                    <a:pt x="1083888" y="855484"/>
                  </a:lnTo>
                  <a:lnTo>
                    <a:pt x="1057762" y="891737"/>
                  </a:lnTo>
                  <a:lnTo>
                    <a:pt x="1028856" y="925707"/>
                  </a:lnTo>
                  <a:lnTo>
                    <a:pt x="997335" y="957228"/>
                  </a:lnTo>
                  <a:lnTo>
                    <a:pt x="963365" y="986134"/>
                  </a:lnTo>
                  <a:lnTo>
                    <a:pt x="927112" y="1012260"/>
                  </a:lnTo>
                  <a:lnTo>
                    <a:pt x="888740" y="1035439"/>
                  </a:lnTo>
                  <a:lnTo>
                    <a:pt x="848417" y="1055507"/>
                  </a:lnTo>
                  <a:lnTo>
                    <a:pt x="806307" y="1072298"/>
                  </a:lnTo>
                  <a:lnTo>
                    <a:pt x="762577" y="1085646"/>
                  </a:lnTo>
                  <a:lnTo>
                    <a:pt x="717391" y="1095385"/>
                  </a:lnTo>
                  <a:lnTo>
                    <a:pt x="670915" y="1101350"/>
                  </a:lnTo>
                  <a:lnTo>
                    <a:pt x="623315" y="1103376"/>
                  </a:lnTo>
                  <a:lnTo>
                    <a:pt x="0" y="1103376"/>
                  </a:lnTo>
                  <a:lnTo>
                    <a:pt x="0" y="0"/>
                  </a:lnTo>
                  <a:lnTo>
                    <a:pt x="623315" y="0"/>
                  </a:lnTo>
                  <a:lnTo>
                    <a:pt x="670915" y="2025"/>
                  </a:lnTo>
                  <a:lnTo>
                    <a:pt x="717391" y="7990"/>
                  </a:lnTo>
                  <a:lnTo>
                    <a:pt x="762577" y="17729"/>
                  </a:lnTo>
                  <a:lnTo>
                    <a:pt x="806307" y="31077"/>
                  </a:lnTo>
                  <a:lnTo>
                    <a:pt x="848417" y="47868"/>
                  </a:lnTo>
                  <a:lnTo>
                    <a:pt x="888740" y="67936"/>
                  </a:lnTo>
                  <a:lnTo>
                    <a:pt x="927112" y="91115"/>
                  </a:lnTo>
                  <a:lnTo>
                    <a:pt x="963365" y="117241"/>
                  </a:lnTo>
                  <a:lnTo>
                    <a:pt x="997335" y="146147"/>
                  </a:lnTo>
                  <a:lnTo>
                    <a:pt x="1028856" y="177668"/>
                  </a:lnTo>
                  <a:lnTo>
                    <a:pt x="1057762" y="211638"/>
                  </a:lnTo>
                  <a:lnTo>
                    <a:pt x="1083888" y="247891"/>
                  </a:lnTo>
                  <a:lnTo>
                    <a:pt x="1107067" y="286263"/>
                  </a:lnTo>
                  <a:lnTo>
                    <a:pt x="1127135" y="326586"/>
                  </a:lnTo>
                  <a:lnTo>
                    <a:pt x="1143926" y="368696"/>
                  </a:lnTo>
                  <a:lnTo>
                    <a:pt x="1157274" y="412426"/>
                  </a:lnTo>
                  <a:lnTo>
                    <a:pt x="1167013" y="457612"/>
                  </a:lnTo>
                  <a:lnTo>
                    <a:pt x="1172978" y="504088"/>
                  </a:lnTo>
                  <a:lnTo>
                    <a:pt x="1175003" y="55168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31" name="Group 692"/>
          <p:cNvGrpSpPr>
            <a:grpSpLocks/>
          </p:cNvGrpSpPr>
          <p:nvPr/>
        </p:nvGrpSpPr>
        <p:grpSpPr>
          <a:xfrm>
            <a:off x="520412" y="3801677"/>
            <a:ext cx="6274919" cy="1302436"/>
            <a:chOff x="0" y="0"/>
            <a:chExt cx="6499860" cy="1417319"/>
          </a:xfrm>
        </p:grpSpPr>
        <p:pic>
          <p:nvPicPr>
            <p:cNvPr id="32" name="Image 69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24077"/>
              <a:ext cx="6499860" cy="393242"/>
            </a:xfrm>
            <a:prstGeom prst="rect">
              <a:avLst/>
            </a:prstGeom>
          </p:spPr>
        </p:pic>
        <p:sp>
          <p:nvSpPr>
            <p:cNvPr id="33" name="Graphic 694"/>
            <p:cNvSpPr/>
            <p:nvPr/>
          </p:nvSpPr>
          <p:spPr>
            <a:xfrm>
              <a:off x="501395" y="9144"/>
              <a:ext cx="1579245" cy="1363980"/>
            </a:xfrm>
            <a:custGeom>
              <a:avLst/>
              <a:gdLst/>
              <a:ahLst/>
              <a:cxnLst/>
              <a:rect l="l" t="t" r="r" b="b"/>
              <a:pathLst>
                <a:path w="1579245" h="1363980">
                  <a:moveTo>
                    <a:pt x="1436751" y="0"/>
                  </a:moveTo>
                  <a:lnTo>
                    <a:pt x="142112" y="0"/>
                  </a:lnTo>
                  <a:lnTo>
                    <a:pt x="97189" y="7245"/>
                  </a:lnTo>
                  <a:lnTo>
                    <a:pt x="58177" y="27419"/>
                  </a:lnTo>
                  <a:lnTo>
                    <a:pt x="27416" y="58183"/>
                  </a:lnTo>
                  <a:lnTo>
                    <a:pt x="7243" y="97194"/>
                  </a:lnTo>
                  <a:lnTo>
                    <a:pt x="0" y="142112"/>
                  </a:lnTo>
                  <a:lnTo>
                    <a:pt x="0" y="1221866"/>
                  </a:lnTo>
                  <a:lnTo>
                    <a:pt x="7243" y="1266785"/>
                  </a:lnTo>
                  <a:lnTo>
                    <a:pt x="27416" y="1305796"/>
                  </a:lnTo>
                  <a:lnTo>
                    <a:pt x="58177" y="1336560"/>
                  </a:lnTo>
                  <a:lnTo>
                    <a:pt x="97189" y="1356734"/>
                  </a:lnTo>
                  <a:lnTo>
                    <a:pt x="142112" y="1363979"/>
                  </a:lnTo>
                  <a:lnTo>
                    <a:pt x="1436751" y="1363979"/>
                  </a:lnTo>
                  <a:lnTo>
                    <a:pt x="1481669" y="1356734"/>
                  </a:lnTo>
                  <a:lnTo>
                    <a:pt x="1520680" y="1336560"/>
                  </a:lnTo>
                  <a:lnTo>
                    <a:pt x="1551444" y="1305796"/>
                  </a:lnTo>
                  <a:lnTo>
                    <a:pt x="1571618" y="1266785"/>
                  </a:lnTo>
                  <a:lnTo>
                    <a:pt x="1578864" y="1221866"/>
                  </a:lnTo>
                  <a:lnTo>
                    <a:pt x="1578864" y="142112"/>
                  </a:lnTo>
                  <a:lnTo>
                    <a:pt x="1571618" y="97194"/>
                  </a:lnTo>
                  <a:lnTo>
                    <a:pt x="1551444" y="58183"/>
                  </a:lnTo>
                  <a:lnTo>
                    <a:pt x="1520680" y="27419"/>
                  </a:lnTo>
                  <a:lnTo>
                    <a:pt x="1481669" y="7245"/>
                  </a:lnTo>
                  <a:lnTo>
                    <a:pt x="1436751" y="0"/>
                  </a:lnTo>
                  <a:close/>
                </a:path>
              </a:pathLst>
            </a:custGeom>
            <a:solidFill>
              <a:srgbClr val="605F47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4" name="Graphic 695"/>
            <p:cNvSpPr/>
            <p:nvPr/>
          </p:nvSpPr>
          <p:spPr>
            <a:xfrm>
              <a:off x="501395" y="9144"/>
              <a:ext cx="1579245" cy="1363980"/>
            </a:xfrm>
            <a:custGeom>
              <a:avLst/>
              <a:gdLst/>
              <a:ahLst/>
              <a:cxnLst/>
              <a:rect l="l" t="t" r="r" b="b"/>
              <a:pathLst>
                <a:path w="1579245" h="1363980">
                  <a:moveTo>
                    <a:pt x="1436751" y="0"/>
                  </a:moveTo>
                  <a:lnTo>
                    <a:pt x="1481669" y="7245"/>
                  </a:lnTo>
                  <a:lnTo>
                    <a:pt x="1520680" y="27419"/>
                  </a:lnTo>
                  <a:lnTo>
                    <a:pt x="1551444" y="58183"/>
                  </a:lnTo>
                  <a:lnTo>
                    <a:pt x="1571618" y="97194"/>
                  </a:lnTo>
                  <a:lnTo>
                    <a:pt x="1578864" y="142112"/>
                  </a:lnTo>
                  <a:lnTo>
                    <a:pt x="1578864" y="1221866"/>
                  </a:lnTo>
                  <a:lnTo>
                    <a:pt x="1571618" y="1266785"/>
                  </a:lnTo>
                  <a:lnTo>
                    <a:pt x="1551444" y="1305796"/>
                  </a:lnTo>
                  <a:lnTo>
                    <a:pt x="1520680" y="1336560"/>
                  </a:lnTo>
                  <a:lnTo>
                    <a:pt x="1481669" y="1356734"/>
                  </a:lnTo>
                  <a:lnTo>
                    <a:pt x="1436751" y="1363979"/>
                  </a:lnTo>
                  <a:lnTo>
                    <a:pt x="142112" y="1363979"/>
                  </a:lnTo>
                  <a:lnTo>
                    <a:pt x="97189" y="1356734"/>
                  </a:lnTo>
                  <a:lnTo>
                    <a:pt x="58177" y="1336560"/>
                  </a:lnTo>
                  <a:lnTo>
                    <a:pt x="27416" y="1305796"/>
                  </a:lnTo>
                  <a:lnTo>
                    <a:pt x="7243" y="1266785"/>
                  </a:lnTo>
                  <a:lnTo>
                    <a:pt x="0" y="1221866"/>
                  </a:lnTo>
                  <a:lnTo>
                    <a:pt x="0" y="142112"/>
                  </a:lnTo>
                  <a:lnTo>
                    <a:pt x="7243" y="97194"/>
                  </a:lnTo>
                  <a:lnTo>
                    <a:pt x="27416" y="58183"/>
                  </a:lnTo>
                  <a:lnTo>
                    <a:pt x="58177" y="27419"/>
                  </a:lnTo>
                  <a:lnTo>
                    <a:pt x="97189" y="7245"/>
                  </a:lnTo>
                  <a:lnTo>
                    <a:pt x="142112" y="0"/>
                  </a:lnTo>
                  <a:lnTo>
                    <a:pt x="1436751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35" name="Image 69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4375" y="102107"/>
              <a:ext cx="5006340" cy="1187195"/>
            </a:xfrm>
            <a:prstGeom prst="rect">
              <a:avLst/>
            </a:prstGeom>
          </p:spPr>
        </p:pic>
        <p:sp>
          <p:nvSpPr>
            <p:cNvPr id="36" name="Graphic 697"/>
            <p:cNvSpPr/>
            <p:nvPr/>
          </p:nvSpPr>
          <p:spPr>
            <a:xfrm>
              <a:off x="1484375" y="102107"/>
              <a:ext cx="5006340" cy="1187450"/>
            </a:xfrm>
            <a:custGeom>
              <a:avLst/>
              <a:gdLst/>
              <a:ahLst/>
              <a:cxnLst/>
              <a:rect l="l" t="t" r="r" b="b"/>
              <a:pathLst>
                <a:path w="5006340" h="1187450">
                  <a:moveTo>
                    <a:pt x="5006340" y="293369"/>
                  </a:moveTo>
                  <a:lnTo>
                    <a:pt x="4771644" y="234695"/>
                  </a:lnTo>
                  <a:lnTo>
                    <a:pt x="4712970" y="0"/>
                  </a:lnTo>
                  <a:lnTo>
                    <a:pt x="5006340" y="293369"/>
                  </a:lnTo>
                  <a:lnTo>
                    <a:pt x="5006340" y="1187195"/>
                  </a:lnTo>
                  <a:lnTo>
                    <a:pt x="0" y="1187195"/>
                  </a:lnTo>
                  <a:lnTo>
                    <a:pt x="0" y="0"/>
                  </a:lnTo>
                  <a:lnTo>
                    <a:pt x="4712970" y="0"/>
                  </a:lnTo>
                </a:path>
              </a:pathLst>
            </a:custGeom>
            <a:ln w="12192">
              <a:solidFill>
                <a:srgbClr val="5C5C5C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37" name="Image 69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0831" y="0"/>
              <a:ext cx="1373123" cy="644651"/>
            </a:xfrm>
            <a:prstGeom prst="rect">
              <a:avLst/>
            </a:prstGeom>
          </p:spPr>
        </p:pic>
        <p:sp>
          <p:nvSpPr>
            <p:cNvPr id="38" name="Graphic 699"/>
            <p:cNvSpPr/>
            <p:nvPr/>
          </p:nvSpPr>
          <p:spPr>
            <a:xfrm>
              <a:off x="560831" y="0"/>
              <a:ext cx="1373505" cy="645160"/>
            </a:xfrm>
            <a:custGeom>
              <a:avLst/>
              <a:gdLst/>
              <a:ahLst/>
              <a:cxnLst/>
              <a:rect l="l" t="t" r="r" b="b"/>
              <a:pathLst>
                <a:path w="1373505" h="645160">
                  <a:moveTo>
                    <a:pt x="1373123" y="0"/>
                  </a:moveTo>
                  <a:lnTo>
                    <a:pt x="1371400" y="46032"/>
                  </a:lnTo>
                  <a:lnTo>
                    <a:pt x="1366307" y="91192"/>
                  </a:lnTo>
                  <a:lnTo>
                    <a:pt x="1357959" y="135370"/>
                  </a:lnTo>
                  <a:lnTo>
                    <a:pt x="1346475" y="178457"/>
                  </a:lnTo>
                  <a:lnTo>
                    <a:pt x="1331969" y="220344"/>
                  </a:lnTo>
                  <a:lnTo>
                    <a:pt x="1314557" y="260922"/>
                  </a:lnTo>
                  <a:lnTo>
                    <a:pt x="1294357" y="300081"/>
                  </a:lnTo>
                  <a:lnTo>
                    <a:pt x="1271483" y="337713"/>
                  </a:lnTo>
                  <a:lnTo>
                    <a:pt x="1246052" y="373708"/>
                  </a:lnTo>
                  <a:lnTo>
                    <a:pt x="1218181" y="407957"/>
                  </a:lnTo>
                  <a:lnTo>
                    <a:pt x="1187984" y="440351"/>
                  </a:lnTo>
                  <a:lnTo>
                    <a:pt x="1155579" y="470781"/>
                  </a:lnTo>
                  <a:lnTo>
                    <a:pt x="1121082" y="499137"/>
                  </a:lnTo>
                  <a:lnTo>
                    <a:pt x="1084608" y="525311"/>
                  </a:lnTo>
                  <a:lnTo>
                    <a:pt x="1046274" y="549194"/>
                  </a:lnTo>
                  <a:lnTo>
                    <a:pt x="1006195" y="570675"/>
                  </a:lnTo>
                  <a:lnTo>
                    <a:pt x="964489" y="589647"/>
                  </a:lnTo>
                  <a:lnTo>
                    <a:pt x="921270" y="605999"/>
                  </a:lnTo>
                  <a:lnTo>
                    <a:pt x="876656" y="619623"/>
                  </a:lnTo>
                  <a:lnTo>
                    <a:pt x="830761" y="630409"/>
                  </a:lnTo>
                  <a:lnTo>
                    <a:pt x="783704" y="638249"/>
                  </a:lnTo>
                  <a:lnTo>
                    <a:pt x="735598" y="643033"/>
                  </a:lnTo>
                  <a:lnTo>
                    <a:pt x="686561" y="644651"/>
                  </a:lnTo>
                  <a:lnTo>
                    <a:pt x="637621" y="643038"/>
                  </a:lnTo>
                  <a:lnTo>
                    <a:pt x="589605" y="638271"/>
                  </a:lnTo>
                  <a:lnTo>
                    <a:pt x="542630" y="630458"/>
                  </a:lnTo>
                  <a:lnTo>
                    <a:pt x="496811" y="619708"/>
                  </a:lnTo>
                  <a:lnTo>
                    <a:pt x="452265" y="606128"/>
                  </a:lnTo>
                  <a:lnTo>
                    <a:pt x="409106" y="589829"/>
                  </a:lnTo>
                  <a:lnTo>
                    <a:pt x="367451" y="570918"/>
                  </a:lnTo>
                  <a:lnTo>
                    <a:pt x="327416" y="549504"/>
                  </a:lnTo>
                  <a:lnTo>
                    <a:pt x="289116" y="525694"/>
                  </a:lnTo>
                  <a:lnTo>
                    <a:pt x="252668" y="499599"/>
                  </a:lnTo>
                  <a:lnTo>
                    <a:pt x="218187" y="471325"/>
                  </a:lnTo>
                  <a:lnTo>
                    <a:pt x="185788" y="440982"/>
                  </a:lnTo>
                  <a:lnTo>
                    <a:pt x="155589" y="408678"/>
                  </a:lnTo>
                  <a:lnTo>
                    <a:pt x="127703" y="374522"/>
                  </a:lnTo>
                  <a:lnTo>
                    <a:pt x="102249" y="338622"/>
                  </a:lnTo>
                  <a:lnTo>
                    <a:pt x="79340" y="301086"/>
                  </a:lnTo>
                  <a:lnTo>
                    <a:pt x="59093" y="262023"/>
                  </a:lnTo>
                  <a:lnTo>
                    <a:pt x="41624" y="221541"/>
                  </a:lnTo>
                  <a:lnTo>
                    <a:pt x="27049" y="179749"/>
                  </a:lnTo>
                  <a:lnTo>
                    <a:pt x="15483" y="136756"/>
                  </a:lnTo>
                  <a:lnTo>
                    <a:pt x="7042" y="92669"/>
                  </a:lnTo>
                  <a:lnTo>
                    <a:pt x="1842" y="47598"/>
                  </a:lnTo>
                  <a:lnTo>
                    <a:pt x="0" y="1650"/>
                  </a:lnTo>
                  <a:lnTo>
                    <a:pt x="686561" y="0"/>
                  </a:lnTo>
                  <a:lnTo>
                    <a:pt x="1373123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39" name="Image 70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1687" y="733044"/>
              <a:ext cx="1373123" cy="645413"/>
            </a:xfrm>
            <a:prstGeom prst="rect">
              <a:avLst/>
            </a:prstGeom>
          </p:spPr>
        </p:pic>
        <p:sp>
          <p:nvSpPr>
            <p:cNvPr id="40" name="Graphic 701"/>
            <p:cNvSpPr/>
            <p:nvPr/>
          </p:nvSpPr>
          <p:spPr>
            <a:xfrm>
              <a:off x="551687" y="733044"/>
              <a:ext cx="1373505" cy="645795"/>
            </a:xfrm>
            <a:custGeom>
              <a:avLst/>
              <a:gdLst/>
              <a:ahLst/>
              <a:cxnLst/>
              <a:rect l="l" t="t" r="r" b="b"/>
              <a:pathLst>
                <a:path w="1373505" h="645795">
                  <a:moveTo>
                    <a:pt x="0" y="645413"/>
                  </a:moveTo>
                  <a:lnTo>
                    <a:pt x="1723" y="599316"/>
                  </a:lnTo>
                  <a:lnTo>
                    <a:pt x="6816" y="554095"/>
                  </a:lnTo>
                  <a:lnTo>
                    <a:pt x="15164" y="509857"/>
                  </a:lnTo>
                  <a:lnTo>
                    <a:pt x="26648" y="466714"/>
                  </a:lnTo>
                  <a:lnTo>
                    <a:pt x="41154" y="424774"/>
                  </a:lnTo>
                  <a:lnTo>
                    <a:pt x="58566" y="384146"/>
                  </a:lnTo>
                  <a:lnTo>
                    <a:pt x="78766" y="344939"/>
                  </a:lnTo>
                  <a:lnTo>
                    <a:pt x="101640" y="307262"/>
                  </a:lnTo>
                  <a:lnTo>
                    <a:pt x="127071" y="271226"/>
                  </a:lnTo>
                  <a:lnTo>
                    <a:pt x="154942" y="236937"/>
                  </a:lnTo>
                  <a:lnTo>
                    <a:pt x="185139" y="204507"/>
                  </a:lnTo>
                  <a:lnTo>
                    <a:pt x="217544" y="174044"/>
                  </a:lnTo>
                  <a:lnTo>
                    <a:pt x="252041" y="145658"/>
                  </a:lnTo>
                  <a:lnTo>
                    <a:pt x="288515" y="119456"/>
                  </a:lnTo>
                  <a:lnTo>
                    <a:pt x="326849" y="95549"/>
                  </a:lnTo>
                  <a:lnTo>
                    <a:pt x="366928" y="74046"/>
                  </a:lnTo>
                  <a:lnTo>
                    <a:pt x="408634" y="55056"/>
                  </a:lnTo>
                  <a:lnTo>
                    <a:pt x="451853" y="38688"/>
                  </a:lnTo>
                  <a:lnTo>
                    <a:pt x="496467" y="25051"/>
                  </a:lnTo>
                  <a:lnTo>
                    <a:pt x="542362" y="14255"/>
                  </a:lnTo>
                  <a:lnTo>
                    <a:pt x="589419" y="6408"/>
                  </a:lnTo>
                  <a:lnTo>
                    <a:pt x="637525" y="1620"/>
                  </a:lnTo>
                  <a:lnTo>
                    <a:pt x="686561" y="0"/>
                  </a:lnTo>
                  <a:lnTo>
                    <a:pt x="735502" y="1614"/>
                  </a:lnTo>
                  <a:lnTo>
                    <a:pt x="783517" y="6386"/>
                  </a:lnTo>
                  <a:lnTo>
                    <a:pt x="830491" y="14206"/>
                  </a:lnTo>
                  <a:lnTo>
                    <a:pt x="876308" y="24967"/>
                  </a:lnTo>
                  <a:lnTo>
                    <a:pt x="920853" y="38559"/>
                  </a:lnTo>
                  <a:lnTo>
                    <a:pt x="964009" y="54874"/>
                  </a:lnTo>
                  <a:lnTo>
                    <a:pt x="1005662" y="73803"/>
                  </a:lnTo>
                  <a:lnTo>
                    <a:pt x="1045695" y="95239"/>
                  </a:lnTo>
                  <a:lnTo>
                    <a:pt x="1083992" y="119073"/>
                  </a:lnTo>
                  <a:lnTo>
                    <a:pt x="1120439" y="145196"/>
                  </a:lnTo>
                  <a:lnTo>
                    <a:pt x="1154918" y="173500"/>
                  </a:lnTo>
                  <a:lnTo>
                    <a:pt x="1187315" y="203876"/>
                  </a:lnTo>
                  <a:lnTo>
                    <a:pt x="1217513" y="236216"/>
                  </a:lnTo>
                  <a:lnTo>
                    <a:pt x="1245397" y="270411"/>
                  </a:lnTo>
                  <a:lnTo>
                    <a:pt x="1270852" y="306353"/>
                  </a:lnTo>
                  <a:lnTo>
                    <a:pt x="1293761" y="343934"/>
                  </a:lnTo>
                  <a:lnTo>
                    <a:pt x="1314008" y="383045"/>
                  </a:lnTo>
                  <a:lnTo>
                    <a:pt x="1331478" y="423577"/>
                  </a:lnTo>
                  <a:lnTo>
                    <a:pt x="1346056" y="465422"/>
                  </a:lnTo>
                  <a:lnTo>
                    <a:pt x="1357625" y="508471"/>
                  </a:lnTo>
                  <a:lnTo>
                    <a:pt x="1366070" y="552617"/>
                  </a:lnTo>
                  <a:lnTo>
                    <a:pt x="1371275" y="597750"/>
                  </a:lnTo>
                  <a:lnTo>
                    <a:pt x="1373123" y="643762"/>
                  </a:lnTo>
                  <a:lnTo>
                    <a:pt x="686561" y="645413"/>
                  </a:lnTo>
                  <a:lnTo>
                    <a:pt x="0" y="645413"/>
                  </a:lnTo>
                  <a:close/>
                </a:path>
              </a:pathLst>
            </a:custGeom>
            <a:ln w="9144">
              <a:solidFill>
                <a:srgbClr val="FFFF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41" name="Image 70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3859" y="85331"/>
              <a:ext cx="1289304" cy="1217688"/>
            </a:xfrm>
            <a:prstGeom prst="rect">
              <a:avLst/>
            </a:prstGeom>
          </p:spPr>
        </p:pic>
        <p:pic>
          <p:nvPicPr>
            <p:cNvPr id="42" name="Image 70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1395" y="144780"/>
              <a:ext cx="1175003" cy="1103376"/>
            </a:xfrm>
            <a:prstGeom prst="rect">
              <a:avLst/>
            </a:prstGeom>
          </p:spPr>
        </p:pic>
        <p:sp>
          <p:nvSpPr>
            <p:cNvPr id="43" name="Graphic 704"/>
            <p:cNvSpPr/>
            <p:nvPr/>
          </p:nvSpPr>
          <p:spPr>
            <a:xfrm>
              <a:off x="501395" y="144780"/>
              <a:ext cx="1175385" cy="1103630"/>
            </a:xfrm>
            <a:custGeom>
              <a:avLst/>
              <a:gdLst/>
              <a:ahLst/>
              <a:cxnLst/>
              <a:rect l="l" t="t" r="r" b="b"/>
              <a:pathLst>
                <a:path w="1175385" h="1103630">
                  <a:moveTo>
                    <a:pt x="1175003" y="551688"/>
                  </a:moveTo>
                  <a:lnTo>
                    <a:pt x="1172978" y="599287"/>
                  </a:lnTo>
                  <a:lnTo>
                    <a:pt x="1167013" y="645763"/>
                  </a:lnTo>
                  <a:lnTo>
                    <a:pt x="1157274" y="690949"/>
                  </a:lnTo>
                  <a:lnTo>
                    <a:pt x="1143926" y="734679"/>
                  </a:lnTo>
                  <a:lnTo>
                    <a:pt x="1127135" y="776789"/>
                  </a:lnTo>
                  <a:lnTo>
                    <a:pt x="1107067" y="817112"/>
                  </a:lnTo>
                  <a:lnTo>
                    <a:pt x="1083888" y="855484"/>
                  </a:lnTo>
                  <a:lnTo>
                    <a:pt x="1057762" y="891737"/>
                  </a:lnTo>
                  <a:lnTo>
                    <a:pt x="1028856" y="925707"/>
                  </a:lnTo>
                  <a:lnTo>
                    <a:pt x="997335" y="957228"/>
                  </a:lnTo>
                  <a:lnTo>
                    <a:pt x="963365" y="986134"/>
                  </a:lnTo>
                  <a:lnTo>
                    <a:pt x="927112" y="1012260"/>
                  </a:lnTo>
                  <a:lnTo>
                    <a:pt x="888740" y="1035439"/>
                  </a:lnTo>
                  <a:lnTo>
                    <a:pt x="848417" y="1055507"/>
                  </a:lnTo>
                  <a:lnTo>
                    <a:pt x="806307" y="1072298"/>
                  </a:lnTo>
                  <a:lnTo>
                    <a:pt x="762577" y="1085646"/>
                  </a:lnTo>
                  <a:lnTo>
                    <a:pt x="717391" y="1095385"/>
                  </a:lnTo>
                  <a:lnTo>
                    <a:pt x="670915" y="1101350"/>
                  </a:lnTo>
                  <a:lnTo>
                    <a:pt x="623315" y="1103376"/>
                  </a:lnTo>
                  <a:lnTo>
                    <a:pt x="0" y="1103376"/>
                  </a:lnTo>
                  <a:lnTo>
                    <a:pt x="0" y="0"/>
                  </a:lnTo>
                  <a:lnTo>
                    <a:pt x="623315" y="0"/>
                  </a:lnTo>
                  <a:lnTo>
                    <a:pt x="670915" y="2025"/>
                  </a:lnTo>
                  <a:lnTo>
                    <a:pt x="717391" y="7990"/>
                  </a:lnTo>
                  <a:lnTo>
                    <a:pt x="762577" y="17729"/>
                  </a:lnTo>
                  <a:lnTo>
                    <a:pt x="806307" y="31077"/>
                  </a:lnTo>
                  <a:lnTo>
                    <a:pt x="848417" y="47868"/>
                  </a:lnTo>
                  <a:lnTo>
                    <a:pt x="888740" y="67936"/>
                  </a:lnTo>
                  <a:lnTo>
                    <a:pt x="927112" y="91115"/>
                  </a:lnTo>
                  <a:lnTo>
                    <a:pt x="963365" y="117241"/>
                  </a:lnTo>
                  <a:lnTo>
                    <a:pt x="997335" y="146147"/>
                  </a:lnTo>
                  <a:lnTo>
                    <a:pt x="1028856" y="177668"/>
                  </a:lnTo>
                  <a:lnTo>
                    <a:pt x="1057762" y="211638"/>
                  </a:lnTo>
                  <a:lnTo>
                    <a:pt x="1083888" y="247891"/>
                  </a:lnTo>
                  <a:lnTo>
                    <a:pt x="1107067" y="286263"/>
                  </a:lnTo>
                  <a:lnTo>
                    <a:pt x="1127135" y="326586"/>
                  </a:lnTo>
                  <a:lnTo>
                    <a:pt x="1143926" y="368696"/>
                  </a:lnTo>
                  <a:lnTo>
                    <a:pt x="1157274" y="412426"/>
                  </a:lnTo>
                  <a:lnTo>
                    <a:pt x="1167013" y="457612"/>
                  </a:lnTo>
                  <a:lnTo>
                    <a:pt x="1172978" y="504088"/>
                  </a:lnTo>
                  <a:lnTo>
                    <a:pt x="1175003" y="55168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44" name="Group 692"/>
          <p:cNvGrpSpPr>
            <a:grpSpLocks/>
          </p:cNvGrpSpPr>
          <p:nvPr/>
        </p:nvGrpSpPr>
        <p:grpSpPr>
          <a:xfrm>
            <a:off x="551470" y="2375752"/>
            <a:ext cx="6235032" cy="1372510"/>
            <a:chOff x="0" y="0"/>
            <a:chExt cx="6499860" cy="1417319"/>
          </a:xfrm>
        </p:grpSpPr>
        <p:pic>
          <p:nvPicPr>
            <p:cNvPr id="45" name="Image 69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24077"/>
              <a:ext cx="6499860" cy="393242"/>
            </a:xfrm>
            <a:prstGeom prst="rect">
              <a:avLst/>
            </a:prstGeom>
          </p:spPr>
        </p:pic>
        <p:sp>
          <p:nvSpPr>
            <p:cNvPr id="46" name="Graphic 694"/>
            <p:cNvSpPr/>
            <p:nvPr/>
          </p:nvSpPr>
          <p:spPr>
            <a:xfrm>
              <a:off x="501395" y="9144"/>
              <a:ext cx="1579245" cy="1363980"/>
            </a:xfrm>
            <a:custGeom>
              <a:avLst/>
              <a:gdLst/>
              <a:ahLst/>
              <a:cxnLst/>
              <a:rect l="l" t="t" r="r" b="b"/>
              <a:pathLst>
                <a:path w="1579245" h="1363980">
                  <a:moveTo>
                    <a:pt x="1436751" y="0"/>
                  </a:moveTo>
                  <a:lnTo>
                    <a:pt x="142112" y="0"/>
                  </a:lnTo>
                  <a:lnTo>
                    <a:pt x="97189" y="7245"/>
                  </a:lnTo>
                  <a:lnTo>
                    <a:pt x="58177" y="27419"/>
                  </a:lnTo>
                  <a:lnTo>
                    <a:pt x="27416" y="58183"/>
                  </a:lnTo>
                  <a:lnTo>
                    <a:pt x="7243" y="97194"/>
                  </a:lnTo>
                  <a:lnTo>
                    <a:pt x="0" y="142112"/>
                  </a:lnTo>
                  <a:lnTo>
                    <a:pt x="0" y="1221866"/>
                  </a:lnTo>
                  <a:lnTo>
                    <a:pt x="7243" y="1266785"/>
                  </a:lnTo>
                  <a:lnTo>
                    <a:pt x="27416" y="1305796"/>
                  </a:lnTo>
                  <a:lnTo>
                    <a:pt x="58177" y="1336560"/>
                  </a:lnTo>
                  <a:lnTo>
                    <a:pt x="97189" y="1356734"/>
                  </a:lnTo>
                  <a:lnTo>
                    <a:pt x="142112" y="1363979"/>
                  </a:lnTo>
                  <a:lnTo>
                    <a:pt x="1436751" y="1363979"/>
                  </a:lnTo>
                  <a:lnTo>
                    <a:pt x="1481669" y="1356734"/>
                  </a:lnTo>
                  <a:lnTo>
                    <a:pt x="1520680" y="1336560"/>
                  </a:lnTo>
                  <a:lnTo>
                    <a:pt x="1551444" y="1305796"/>
                  </a:lnTo>
                  <a:lnTo>
                    <a:pt x="1571618" y="1266785"/>
                  </a:lnTo>
                  <a:lnTo>
                    <a:pt x="1578864" y="1221866"/>
                  </a:lnTo>
                  <a:lnTo>
                    <a:pt x="1578864" y="142112"/>
                  </a:lnTo>
                  <a:lnTo>
                    <a:pt x="1571618" y="97194"/>
                  </a:lnTo>
                  <a:lnTo>
                    <a:pt x="1551444" y="58183"/>
                  </a:lnTo>
                  <a:lnTo>
                    <a:pt x="1520680" y="27419"/>
                  </a:lnTo>
                  <a:lnTo>
                    <a:pt x="1481669" y="7245"/>
                  </a:lnTo>
                  <a:lnTo>
                    <a:pt x="1436751" y="0"/>
                  </a:lnTo>
                  <a:close/>
                </a:path>
              </a:pathLst>
            </a:custGeom>
            <a:solidFill>
              <a:srgbClr val="605F47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7" name="Graphic 695"/>
            <p:cNvSpPr/>
            <p:nvPr/>
          </p:nvSpPr>
          <p:spPr>
            <a:xfrm>
              <a:off x="501395" y="9144"/>
              <a:ext cx="1579245" cy="1363980"/>
            </a:xfrm>
            <a:custGeom>
              <a:avLst/>
              <a:gdLst/>
              <a:ahLst/>
              <a:cxnLst/>
              <a:rect l="l" t="t" r="r" b="b"/>
              <a:pathLst>
                <a:path w="1579245" h="1363980">
                  <a:moveTo>
                    <a:pt x="1436751" y="0"/>
                  </a:moveTo>
                  <a:lnTo>
                    <a:pt x="1481669" y="7245"/>
                  </a:lnTo>
                  <a:lnTo>
                    <a:pt x="1520680" y="27419"/>
                  </a:lnTo>
                  <a:lnTo>
                    <a:pt x="1551444" y="58183"/>
                  </a:lnTo>
                  <a:lnTo>
                    <a:pt x="1571618" y="97194"/>
                  </a:lnTo>
                  <a:lnTo>
                    <a:pt x="1578864" y="142112"/>
                  </a:lnTo>
                  <a:lnTo>
                    <a:pt x="1578864" y="1221866"/>
                  </a:lnTo>
                  <a:lnTo>
                    <a:pt x="1571618" y="1266785"/>
                  </a:lnTo>
                  <a:lnTo>
                    <a:pt x="1551444" y="1305796"/>
                  </a:lnTo>
                  <a:lnTo>
                    <a:pt x="1520680" y="1336560"/>
                  </a:lnTo>
                  <a:lnTo>
                    <a:pt x="1481669" y="1356734"/>
                  </a:lnTo>
                  <a:lnTo>
                    <a:pt x="1436751" y="1363979"/>
                  </a:lnTo>
                  <a:lnTo>
                    <a:pt x="142112" y="1363979"/>
                  </a:lnTo>
                  <a:lnTo>
                    <a:pt x="97189" y="1356734"/>
                  </a:lnTo>
                  <a:lnTo>
                    <a:pt x="58177" y="1336560"/>
                  </a:lnTo>
                  <a:lnTo>
                    <a:pt x="27416" y="1305796"/>
                  </a:lnTo>
                  <a:lnTo>
                    <a:pt x="7243" y="1266785"/>
                  </a:lnTo>
                  <a:lnTo>
                    <a:pt x="0" y="1221866"/>
                  </a:lnTo>
                  <a:lnTo>
                    <a:pt x="0" y="142112"/>
                  </a:lnTo>
                  <a:lnTo>
                    <a:pt x="7243" y="97194"/>
                  </a:lnTo>
                  <a:lnTo>
                    <a:pt x="27416" y="58183"/>
                  </a:lnTo>
                  <a:lnTo>
                    <a:pt x="58177" y="27419"/>
                  </a:lnTo>
                  <a:lnTo>
                    <a:pt x="97189" y="7245"/>
                  </a:lnTo>
                  <a:lnTo>
                    <a:pt x="142112" y="0"/>
                  </a:lnTo>
                  <a:lnTo>
                    <a:pt x="1436751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48" name="Image 69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4375" y="102107"/>
              <a:ext cx="5006340" cy="1187195"/>
            </a:xfrm>
            <a:prstGeom prst="rect">
              <a:avLst/>
            </a:prstGeom>
          </p:spPr>
        </p:pic>
        <p:sp>
          <p:nvSpPr>
            <p:cNvPr id="49" name="Graphic 697"/>
            <p:cNvSpPr/>
            <p:nvPr/>
          </p:nvSpPr>
          <p:spPr>
            <a:xfrm>
              <a:off x="1484375" y="102107"/>
              <a:ext cx="5006340" cy="1187450"/>
            </a:xfrm>
            <a:custGeom>
              <a:avLst/>
              <a:gdLst/>
              <a:ahLst/>
              <a:cxnLst/>
              <a:rect l="l" t="t" r="r" b="b"/>
              <a:pathLst>
                <a:path w="5006340" h="1187450">
                  <a:moveTo>
                    <a:pt x="5006340" y="293369"/>
                  </a:moveTo>
                  <a:lnTo>
                    <a:pt x="4771644" y="234695"/>
                  </a:lnTo>
                  <a:lnTo>
                    <a:pt x="4712970" y="0"/>
                  </a:lnTo>
                  <a:lnTo>
                    <a:pt x="5006340" y="293369"/>
                  </a:lnTo>
                  <a:lnTo>
                    <a:pt x="5006340" y="1187195"/>
                  </a:lnTo>
                  <a:lnTo>
                    <a:pt x="0" y="1187195"/>
                  </a:lnTo>
                  <a:lnTo>
                    <a:pt x="0" y="0"/>
                  </a:lnTo>
                  <a:lnTo>
                    <a:pt x="4712970" y="0"/>
                  </a:lnTo>
                </a:path>
              </a:pathLst>
            </a:custGeom>
            <a:ln w="12192">
              <a:solidFill>
                <a:srgbClr val="5C5C5C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50" name="Image 69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0831" y="0"/>
              <a:ext cx="1373123" cy="644651"/>
            </a:xfrm>
            <a:prstGeom prst="rect">
              <a:avLst/>
            </a:prstGeom>
          </p:spPr>
        </p:pic>
        <p:sp>
          <p:nvSpPr>
            <p:cNvPr id="51" name="Graphic 699"/>
            <p:cNvSpPr/>
            <p:nvPr/>
          </p:nvSpPr>
          <p:spPr>
            <a:xfrm>
              <a:off x="560831" y="0"/>
              <a:ext cx="1373505" cy="645160"/>
            </a:xfrm>
            <a:custGeom>
              <a:avLst/>
              <a:gdLst/>
              <a:ahLst/>
              <a:cxnLst/>
              <a:rect l="l" t="t" r="r" b="b"/>
              <a:pathLst>
                <a:path w="1373505" h="645160">
                  <a:moveTo>
                    <a:pt x="1373123" y="0"/>
                  </a:moveTo>
                  <a:lnTo>
                    <a:pt x="1371400" y="46032"/>
                  </a:lnTo>
                  <a:lnTo>
                    <a:pt x="1366307" y="91192"/>
                  </a:lnTo>
                  <a:lnTo>
                    <a:pt x="1357959" y="135370"/>
                  </a:lnTo>
                  <a:lnTo>
                    <a:pt x="1346475" y="178457"/>
                  </a:lnTo>
                  <a:lnTo>
                    <a:pt x="1331969" y="220344"/>
                  </a:lnTo>
                  <a:lnTo>
                    <a:pt x="1314557" y="260922"/>
                  </a:lnTo>
                  <a:lnTo>
                    <a:pt x="1294357" y="300081"/>
                  </a:lnTo>
                  <a:lnTo>
                    <a:pt x="1271483" y="337713"/>
                  </a:lnTo>
                  <a:lnTo>
                    <a:pt x="1246052" y="373708"/>
                  </a:lnTo>
                  <a:lnTo>
                    <a:pt x="1218181" y="407957"/>
                  </a:lnTo>
                  <a:lnTo>
                    <a:pt x="1187984" y="440351"/>
                  </a:lnTo>
                  <a:lnTo>
                    <a:pt x="1155579" y="470781"/>
                  </a:lnTo>
                  <a:lnTo>
                    <a:pt x="1121082" y="499137"/>
                  </a:lnTo>
                  <a:lnTo>
                    <a:pt x="1084608" y="525311"/>
                  </a:lnTo>
                  <a:lnTo>
                    <a:pt x="1046274" y="549194"/>
                  </a:lnTo>
                  <a:lnTo>
                    <a:pt x="1006195" y="570675"/>
                  </a:lnTo>
                  <a:lnTo>
                    <a:pt x="964489" y="589647"/>
                  </a:lnTo>
                  <a:lnTo>
                    <a:pt x="921270" y="605999"/>
                  </a:lnTo>
                  <a:lnTo>
                    <a:pt x="876656" y="619623"/>
                  </a:lnTo>
                  <a:lnTo>
                    <a:pt x="830761" y="630409"/>
                  </a:lnTo>
                  <a:lnTo>
                    <a:pt x="783704" y="638249"/>
                  </a:lnTo>
                  <a:lnTo>
                    <a:pt x="735598" y="643033"/>
                  </a:lnTo>
                  <a:lnTo>
                    <a:pt x="686561" y="644651"/>
                  </a:lnTo>
                  <a:lnTo>
                    <a:pt x="637621" y="643038"/>
                  </a:lnTo>
                  <a:lnTo>
                    <a:pt x="589605" y="638271"/>
                  </a:lnTo>
                  <a:lnTo>
                    <a:pt x="542630" y="630458"/>
                  </a:lnTo>
                  <a:lnTo>
                    <a:pt x="496811" y="619708"/>
                  </a:lnTo>
                  <a:lnTo>
                    <a:pt x="452265" y="606128"/>
                  </a:lnTo>
                  <a:lnTo>
                    <a:pt x="409106" y="589829"/>
                  </a:lnTo>
                  <a:lnTo>
                    <a:pt x="367451" y="570918"/>
                  </a:lnTo>
                  <a:lnTo>
                    <a:pt x="327416" y="549504"/>
                  </a:lnTo>
                  <a:lnTo>
                    <a:pt x="289116" y="525694"/>
                  </a:lnTo>
                  <a:lnTo>
                    <a:pt x="252668" y="499599"/>
                  </a:lnTo>
                  <a:lnTo>
                    <a:pt x="218187" y="471325"/>
                  </a:lnTo>
                  <a:lnTo>
                    <a:pt x="185788" y="440982"/>
                  </a:lnTo>
                  <a:lnTo>
                    <a:pt x="155589" y="408678"/>
                  </a:lnTo>
                  <a:lnTo>
                    <a:pt x="127703" y="374522"/>
                  </a:lnTo>
                  <a:lnTo>
                    <a:pt x="102249" y="338622"/>
                  </a:lnTo>
                  <a:lnTo>
                    <a:pt x="79340" y="301086"/>
                  </a:lnTo>
                  <a:lnTo>
                    <a:pt x="59093" y="262023"/>
                  </a:lnTo>
                  <a:lnTo>
                    <a:pt x="41624" y="221541"/>
                  </a:lnTo>
                  <a:lnTo>
                    <a:pt x="27049" y="179749"/>
                  </a:lnTo>
                  <a:lnTo>
                    <a:pt x="15483" y="136756"/>
                  </a:lnTo>
                  <a:lnTo>
                    <a:pt x="7042" y="92669"/>
                  </a:lnTo>
                  <a:lnTo>
                    <a:pt x="1842" y="47598"/>
                  </a:lnTo>
                  <a:lnTo>
                    <a:pt x="0" y="1650"/>
                  </a:lnTo>
                  <a:lnTo>
                    <a:pt x="686561" y="0"/>
                  </a:lnTo>
                  <a:lnTo>
                    <a:pt x="1373123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52" name="Image 70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1687" y="733044"/>
              <a:ext cx="1373123" cy="645413"/>
            </a:xfrm>
            <a:prstGeom prst="rect">
              <a:avLst/>
            </a:prstGeom>
          </p:spPr>
        </p:pic>
        <p:sp>
          <p:nvSpPr>
            <p:cNvPr id="53" name="Graphic 701"/>
            <p:cNvSpPr/>
            <p:nvPr/>
          </p:nvSpPr>
          <p:spPr>
            <a:xfrm>
              <a:off x="551687" y="733044"/>
              <a:ext cx="1373505" cy="645795"/>
            </a:xfrm>
            <a:custGeom>
              <a:avLst/>
              <a:gdLst/>
              <a:ahLst/>
              <a:cxnLst/>
              <a:rect l="l" t="t" r="r" b="b"/>
              <a:pathLst>
                <a:path w="1373505" h="645795">
                  <a:moveTo>
                    <a:pt x="0" y="645413"/>
                  </a:moveTo>
                  <a:lnTo>
                    <a:pt x="1723" y="599316"/>
                  </a:lnTo>
                  <a:lnTo>
                    <a:pt x="6816" y="554095"/>
                  </a:lnTo>
                  <a:lnTo>
                    <a:pt x="15164" y="509857"/>
                  </a:lnTo>
                  <a:lnTo>
                    <a:pt x="26648" y="466714"/>
                  </a:lnTo>
                  <a:lnTo>
                    <a:pt x="41154" y="424774"/>
                  </a:lnTo>
                  <a:lnTo>
                    <a:pt x="58566" y="384146"/>
                  </a:lnTo>
                  <a:lnTo>
                    <a:pt x="78766" y="344939"/>
                  </a:lnTo>
                  <a:lnTo>
                    <a:pt x="101640" y="307262"/>
                  </a:lnTo>
                  <a:lnTo>
                    <a:pt x="127071" y="271226"/>
                  </a:lnTo>
                  <a:lnTo>
                    <a:pt x="154942" y="236937"/>
                  </a:lnTo>
                  <a:lnTo>
                    <a:pt x="185139" y="204507"/>
                  </a:lnTo>
                  <a:lnTo>
                    <a:pt x="217544" y="174044"/>
                  </a:lnTo>
                  <a:lnTo>
                    <a:pt x="252041" y="145658"/>
                  </a:lnTo>
                  <a:lnTo>
                    <a:pt x="288515" y="119456"/>
                  </a:lnTo>
                  <a:lnTo>
                    <a:pt x="326849" y="95549"/>
                  </a:lnTo>
                  <a:lnTo>
                    <a:pt x="366928" y="74046"/>
                  </a:lnTo>
                  <a:lnTo>
                    <a:pt x="408634" y="55056"/>
                  </a:lnTo>
                  <a:lnTo>
                    <a:pt x="451853" y="38688"/>
                  </a:lnTo>
                  <a:lnTo>
                    <a:pt x="496467" y="25051"/>
                  </a:lnTo>
                  <a:lnTo>
                    <a:pt x="542362" y="14255"/>
                  </a:lnTo>
                  <a:lnTo>
                    <a:pt x="589419" y="6408"/>
                  </a:lnTo>
                  <a:lnTo>
                    <a:pt x="637525" y="1620"/>
                  </a:lnTo>
                  <a:lnTo>
                    <a:pt x="686561" y="0"/>
                  </a:lnTo>
                  <a:lnTo>
                    <a:pt x="735502" y="1614"/>
                  </a:lnTo>
                  <a:lnTo>
                    <a:pt x="783517" y="6386"/>
                  </a:lnTo>
                  <a:lnTo>
                    <a:pt x="830491" y="14206"/>
                  </a:lnTo>
                  <a:lnTo>
                    <a:pt x="876308" y="24967"/>
                  </a:lnTo>
                  <a:lnTo>
                    <a:pt x="920853" y="38559"/>
                  </a:lnTo>
                  <a:lnTo>
                    <a:pt x="964009" y="54874"/>
                  </a:lnTo>
                  <a:lnTo>
                    <a:pt x="1005662" y="73803"/>
                  </a:lnTo>
                  <a:lnTo>
                    <a:pt x="1045695" y="95239"/>
                  </a:lnTo>
                  <a:lnTo>
                    <a:pt x="1083992" y="119073"/>
                  </a:lnTo>
                  <a:lnTo>
                    <a:pt x="1120439" y="145196"/>
                  </a:lnTo>
                  <a:lnTo>
                    <a:pt x="1154918" y="173500"/>
                  </a:lnTo>
                  <a:lnTo>
                    <a:pt x="1187315" y="203876"/>
                  </a:lnTo>
                  <a:lnTo>
                    <a:pt x="1217513" y="236216"/>
                  </a:lnTo>
                  <a:lnTo>
                    <a:pt x="1245397" y="270411"/>
                  </a:lnTo>
                  <a:lnTo>
                    <a:pt x="1270852" y="306353"/>
                  </a:lnTo>
                  <a:lnTo>
                    <a:pt x="1293761" y="343934"/>
                  </a:lnTo>
                  <a:lnTo>
                    <a:pt x="1314008" y="383045"/>
                  </a:lnTo>
                  <a:lnTo>
                    <a:pt x="1331478" y="423577"/>
                  </a:lnTo>
                  <a:lnTo>
                    <a:pt x="1346056" y="465422"/>
                  </a:lnTo>
                  <a:lnTo>
                    <a:pt x="1357625" y="508471"/>
                  </a:lnTo>
                  <a:lnTo>
                    <a:pt x="1366070" y="552617"/>
                  </a:lnTo>
                  <a:lnTo>
                    <a:pt x="1371275" y="597750"/>
                  </a:lnTo>
                  <a:lnTo>
                    <a:pt x="1373123" y="643762"/>
                  </a:lnTo>
                  <a:lnTo>
                    <a:pt x="686561" y="645413"/>
                  </a:lnTo>
                  <a:lnTo>
                    <a:pt x="0" y="645413"/>
                  </a:lnTo>
                  <a:close/>
                </a:path>
              </a:pathLst>
            </a:custGeom>
            <a:ln w="9144">
              <a:solidFill>
                <a:srgbClr val="FFFF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54" name="Image 70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3859" y="85331"/>
              <a:ext cx="1289304" cy="1217688"/>
            </a:xfrm>
            <a:prstGeom prst="rect">
              <a:avLst/>
            </a:prstGeom>
          </p:spPr>
        </p:pic>
        <p:pic>
          <p:nvPicPr>
            <p:cNvPr id="55" name="Image 70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1395" y="144780"/>
              <a:ext cx="1175003" cy="1103376"/>
            </a:xfrm>
            <a:prstGeom prst="rect">
              <a:avLst/>
            </a:prstGeom>
          </p:spPr>
        </p:pic>
        <p:sp>
          <p:nvSpPr>
            <p:cNvPr id="56" name="Graphic 704"/>
            <p:cNvSpPr/>
            <p:nvPr/>
          </p:nvSpPr>
          <p:spPr>
            <a:xfrm>
              <a:off x="501395" y="144780"/>
              <a:ext cx="1175385" cy="1103630"/>
            </a:xfrm>
            <a:custGeom>
              <a:avLst/>
              <a:gdLst/>
              <a:ahLst/>
              <a:cxnLst/>
              <a:rect l="l" t="t" r="r" b="b"/>
              <a:pathLst>
                <a:path w="1175385" h="1103630">
                  <a:moveTo>
                    <a:pt x="1175003" y="551688"/>
                  </a:moveTo>
                  <a:lnTo>
                    <a:pt x="1172978" y="599287"/>
                  </a:lnTo>
                  <a:lnTo>
                    <a:pt x="1167013" y="645763"/>
                  </a:lnTo>
                  <a:lnTo>
                    <a:pt x="1157274" y="690949"/>
                  </a:lnTo>
                  <a:lnTo>
                    <a:pt x="1143926" y="734679"/>
                  </a:lnTo>
                  <a:lnTo>
                    <a:pt x="1127135" y="776789"/>
                  </a:lnTo>
                  <a:lnTo>
                    <a:pt x="1107067" y="817112"/>
                  </a:lnTo>
                  <a:lnTo>
                    <a:pt x="1083888" y="855484"/>
                  </a:lnTo>
                  <a:lnTo>
                    <a:pt x="1057762" y="891737"/>
                  </a:lnTo>
                  <a:lnTo>
                    <a:pt x="1028856" y="925707"/>
                  </a:lnTo>
                  <a:lnTo>
                    <a:pt x="997335" y="957228"/>
                  </a:lnTo>
                  <a:lnTo>
                    <a:pt x="963365" y="986134"/>
                  </a:lnTo>
                  <a:lnTo>
                    <a:pt x="927112" y="1012260"/>
                  </a:lnTo>
                  <a:lnTo>
                    <a:pt x="888740" y="1035439"/>
                  </a:lnTo>
                  <a:lnTo>
                    <a:pt x="848417" y="1055507"/>
                  </a:lnTo>
                  <a:lnTo>
                    <a:pt x="806307" y="1072298"/>
                  </a:lnTo>
                  <a:lnTo>
                    <a:pt x="762577" y="1085646"/>
                  </a:lnTo>
                  <a:lnTo>
                    <a:pt x="717391" y="1095385"/>
                  </a:lnTo>
                  <a:lnTo>
                    <a:pt x="670915" y="1101350"/>
                  </a:lnTo>
                  <a:lnTo>
                    <a:pt x="623315" y="1103376"/>
                  </a:lnTo>
                  <a:lnTo>
                    <a:pt x="0" y="1103376"/>
                  </a:lnTo>
                  <a:lnTo>
                    <a:pt x="0" y="0"/>
                  </a:lnTo>
                  <a:lnTo>
                    <a:pt x="623315" y="0"/>
                  </a:lnTo>
                  <a:lnTo>
                    <a:pt x="670915" y="2025"/>
                  </a:lnTo>
                  <a:lnTo>
                    <a:pt x="717391" y="7990"/>
                  </a:lnTo>
                  <a:lnTo>
                    <a:pt x="762577" y="17729"/>
                  </a:lnTo>
                  <a:lnTo>
                    <a:pt x="806307" y="31077"/>
                  </a:lnTo>
                  <a:lnTo>
                    <a:pt x="848417" y="47868"/>
                  </a:lnTo>
                  <a:lnTo>
                    <a:pt x="888740" y="67936"/>
                  </a:lnTo>
                  <a:lnTo>
                    <a:pt x="927112" y="91115"/>
                  </a:lnTo>
                  <a:lnTo>
                    <a:pt x="963365" y="117241"/>
                  </a:lnTo>
                  <a:lnTo>
                    <a:pt x="997335" y="146147"/>
                  </a:lnTo>
                  <a:lnTo>
                    <a:pt x="1028856" y="177668"/>
                  </a:lnTo>
                  <a:lnTo>
                    <a:pt x="1057762" y="211638"/>
                  </a:lnTo>
                  <a:lnTo>
                    <a:pt x="1083888" y="247891"/>
                  </a:lnTo>
                  <a:lnTo>
                    <a:pt x="1107067" y="286263"/>
                  </a:lnTo>
                  <a:lnTo>
                    <a:pt x="1127135" y="326586"/>
                  </a:lnTo>
                  <a:lnTo>
                    <a:pt x="1143926" y="368696"/>
                  </a:lnTo>
                  <a:lnTo>
                    <a:pt x="1157274" y="412426"/>
                  </a:lnTo>
                  <a:lnTo>
                    <a:pt x="1167013" y="457612"/>
                  </a:lnTo>
                  <a:lnTo>
                    <a:pt x="1172978" y="504088"/>
                  </a:lnTo>
                  <a:lnTo>
                    <a:pt x="1175003" y="55168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81156" y="4257143"/>
            <a:ext cx="902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41,5%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95341" y="4108244"/>
            <a:ext cx="39565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err="1" smtClean="0">
                <a:solidFill>
                  <a:schemeClr val="tx2">
                    <a:lumMod val="25000"/>
                  </a:schemeClr>
                </a:solidFill>
              </a:rPr>
              <a:t>Податки</a:t>
            </a:r>
            <a:r>
              <a:rPr lang="ru-RU" sz="1400" i="1" dirty="0" smtClean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ru-RU" sz="1400" i="1" dirty="0" err="1" smtClean="0">
                <a:solidFill>
                  <a:schemeClr val="tx2">
                    <a:lumMod val="25000"/>
                  </a:schemeClr>
                </a:solidFill>
              </a:rPr>
              <a:t>збори</a:t>
            </a:r>
            <a:r>
              <a:rPr lang="ru-RU" sz="1400" i="1" dirty="0" smtClean="0">
                <a:solidFill>
                  <a:schemeClr val="tx2">
                    <a:lumMod val="25000"/>
                  </a:schemeClr>
                </a:solidFill>
              </a:rPr>
              <a:t> та </a:t>
            </a:r>
            <a:r>
              <a:rPr lang="ru-RU" sz="1400" i="1" dirty="0" err="1" smtClean="0">
                <a:solidFill>
                  <a:schemeClr val="tx2">
                    <a:lumMod val="25000"/>
                  </a:schemeClr>
                </a:solidFill>
              </a:rPr>
              <a:t>обов»язкові</a:t>
            </a:r>
            <a:r>
              <a:rPr lang="ru-RU" sz="1400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tx2">
                    <a:lumMod val="25000"/>
                  </a:schemeClr>
                </a:solidFill>
              </a:rPr>
              <a:t>платежі</a:t>
            </a:r>
            <a:r>
              <a:rPr lang="ru-RU" sz="1400" i="1" dirty="0" smtClean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ru-RU" sz="1400" i="1" dirty="0" err="1" smtClean="0">
                <a:solidFill>
                  <a:schemeClr val="tx2">
                    <a:lumMod val="25000"/>
                  </a:schemeClr>
                </a:solidFill>
              </a:rPr>
              <a:t>що</a:t>
            </a:r>
            <a:r>
              <a:rPr lang="ru-RU" sz="1400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tx2">
                    <a:lumMod val="25000"/>
                  </a:schemeClr>
                </a:solidFill>
              </a:rPr>
              <a:t>формують</a:t>
            </a:r>
            <a:r>
              <a:rPr lang="ru-RU" sz="1400" i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tx2">
                    <a:lumMod val="25000"/>
                  </a:schemeClr>
                </a:solidFill>
              </a:rPr>
              <a:t>загальний</a:t>
            </a:r>
            <a:r>
              <a:rPr lang="ru-RU" sz="1400" i="1" dirty="0" smtClean="0">
                <a:solidFill>
                  <a:schemeClr val="tx2">
                    <a:lumMod val="25000"/>
                  </a:schemeClr>
                </a:solidFill>
              </a:rPr>
              <a:t> фонд                (167352,0 </a:t>
            </a:r>
            <a:r>
              <a:rPr lang="ru-RU" sz="1400" i="1" dirty="0" err="1" smtClean="0">
                <a:solidFill>
                  <a:schemeClr val="tx2">
                    <a:lumMod val="25000"/>
                  </a:schemeClr>
                </a:solidFill>
              </a:rPr>
              <a:t>тис.грн</a:t>
            </a:r>
            <a:r>
              <a:rPr lang="ru-RU" sz="1400" i="1" dirty="0" smtClean="0">
                <a:solidFill>
                  <a:schemeClr val="tx2">
                    <a:lumMod val="25000"/>
                  </a:schemeClr>
                </a:solidFill>
              </a:rPr>
              <a:t>.)  107,6% </a:t>
            </a:r>
            <a:r>
              <a:rPr lang="ru-RU" sz="1400" dirty="0" smtClean="0">
                <a:solidFill>
                  <a:schemeClr val="tx2">
                    <a:lumMod val="25000"/>
                  </a:schemeClr>
                </a:solidFill>
              </a:rPr>
              <a:t>до плану</a:t>
            </a:r>
            <a:endParaRPr lang="ru-RU" sz="14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23108" y="5640338"/>
            <a:ext cx="79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8,5%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2595090" y="5609404"/>
            <a:ext cx="3856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25000"/>
                  </a:schemeClr>
                </a:solidFill>
              </a:rPr>
              <a:t>Доходи, </a:t>
            </a:r>
            <a:r>
              <a:rPr lang="ru-RU" sz="1400" dirty="0" err="1" smtClean="0">
                <a:solidFill>
                  <a:schemeClr val="tx2">
                    <a:lumMod val="25000"/>
                  </a:schemeClr>
                </a:solidFill>
              </a:rPr>
              <a:t>що</a:t>
            </a:r>
            <a:r>
              <a:rPr lang="ru-RU" sz="14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25000"/>
                  </a:schemeClr>
                </a:solidFill>
              </a:rPr>
              <a:t>формують</a:t>
            </a:r>
            <a:r>
              <a:rPr lang="ru-RU" sz="14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25000"/>
                  </a:schemeClr>
                </a:solidFill>
              </a:rPr>
              <a:t>спеціальний</a:t>
            </a:r>
            <a:r>
              <a:rPr lang="ru-RU" sz="1400" dirty="0" smtClean="0">
                <a:solidFill>
                  <a:schemeClr val="tx2">
                    <a:lumMod val="25000"/>
                  </a:schemeClr>
                </a:solidFill>
              </a:rPr>
              <a:t> фонд       (34285,0 </a:t>
            </a:r>
            <a:r>
              <a:rPr lang="ru-RU" sz="1400" dirty="0" err="1" smtClean="0">
                <a:solidFill>
                  <a:schemeClr val="tx2">
                    <a:lumMod val="25000"/>
                  </a:schemeClr>
                </a:solidFill>
              </a:rPr>
              <a:t>тис.грн</a:t>
            </a:r>
            <a:r>
              <a:rPr lang="ru-RU" sz="1400" dirty="0" smtClean="0">
                <a:solidFill>
                  <a:schemeClr val="tx2">
                    <a:lumMod val="25000"/>
                  </a:schemeClr>
                </a:solidFill>
              </a:rPr>
              <a:t>.)  1058,1% до плану</a:t>
            </a:r>
            <a:endParaRPr lang="ru-RU" sz="14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76076" y="2844127"/>
            <a:ext cx="67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50%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2640962" y="2687887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solidFill>
                  <a:schemeClr val="tx2">
                    <a:lumMod val="25000"/>
                  </a:schemeClr>
                </a:solidFill>
              </a:rPr>
              <a:t>Офіційні</a:t>
            </a:r>
            <a:r>
              <a:rPr lang="ru-RU" sz="14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25000"/>
                  </a:schemeClr>
                </a:solidFill>
              </a:rPr>
              <a:t>трансферти</a:t>
            </a:r>
            <a:r>
              <a:rPr lang="ru-RU" sz="14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25000"/>
                  </a:schemeClr>
                </a:solidFill>
              </a:rPr>
              <a:t>загального</a:t>
            </a:r>
            <a:r>
              <a:rPr lang="ru-RU" sz="1400" dirty="0" smtClean="0">
                <a:solidFill>
                  <a:schemeClr val="tx2">
                    <a:lumMod val="25000"/>
                  </a:schemeClr>
                </a:solidFill>
              </a:rPr>
              <a:t> та </a:t>
            </a:r>
            <a:r>
              <a:rPr lang="ru-RU" sz="1400" dirty="0" err="1" smtClean="0">
                <a:solidFill>
                  <a:schemeClr val="tx2">
                    <a:lumMod val="25000"/>
                  </a:schemeClr>
                </a:solidFill>
              </a:rPr>
              <a:t>спеціального</a:t>
            </a:r>
            <a:r>
              <a:rPr lang="ru-RU" sz="14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25000"/>
                  </a:schemeClr>
                </a:solidFill>
              </a:rPr>
              <a:t>фондів</a:t>
            </a:r>
            <a:r>
              <a:rPr lang="ru-RU" sz="1400" dirty="0" smtClean="0">
                <a:solidFill>
                  <a:schemeClr val="tx2">
                    <a:lumMod val="25000"/>
                  </a:schemeClr>
                </a:solidFill>
              </a:rPr>
              <a:t>                       (201806,1 </a:t>
            </a:r>
            <a:r>
              <a:rPr lang="ru-RU" sz="1400" dirty="0" err="1" smtClean="0">
                <a:solidFill>
                  <a:schemeClr val="tx2">
                    <a:lumMod val="25000"/>
                  </a:schemeClr>
                </a:solidFill>
              </a:rPr>
              <a:t>тис.грн</a:t>
            </a:r>
            <a:r>
              <a:rPr lang="ru-RU" sz="1400" dirty="0" smtClean="0">
                <a:solidFill>
                  <a:schemeClr val="tx2">
                    <a:lumMod val="25000"/>
                  </a:schemeClr>
                </a:solidFill>
              </a:rPr>
              <a:t>.) 99,9% до плану</a:t>
            </a:r>
            <a:endParaRPr lang="ru-RU" sz="14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1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65250" y="338328"/>
            <a:ext cx="7321550" cy="1252728"/>
          </a:xfrm>
        </p:spPr>
        <p:txBody>
          <a:bodyPr>
            <a:normAutofit fontScale="90000"/>
          </a:bodyPr>
          <a:lstStyle/>
          <a:p>
            <a:r>
              <a:rPr lang="ru-RU" sz="2800" i="1" dirty="0" err="1" smtClean="0">
                <a:solidFill>
                  <a:schemeClr val="tx1"/>
                </a:solidFill>
              </a:rPr>
              <a:t>Динаміка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доходної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частини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загального</a:t>
            </a:r>
            <a:r>
              <a:rPr lang="ru-RU" sz="2800" i="1" dirty="0" smtClean="0">
                <a:solidFill>
                  <a:schemeClr val="tx1"/>
                </a:solidFill>
              </a:rPr>
              <a:t> фонду бюджету </a:t>
            </a:r>
            <a:r>
              <a:rPr lang="ru-RU" sz="2800" i="1" dirty="0" err="1" smtClean="0">
                <a:solidFill>
                  <a:schemeClr val="tx1"/>
                </a:solidFill>
              </a:rPr>
              <a:t>Олевської</a:t>
            </a:r>
            <a:r>
              <a:rPr lang="ru-RU" sz="2800" i="1" dirty="0" smtClean="0">
                <a:solidFill>
                  <a:schemeClr val="tx1"/>
                </a:solidFill>
              </a:rPr>
              <a:t> МТГ (з трансфертами) </a:t>
            </a:r>
            <a:r>
              <a:rPr lang="ru-RU" sz="2800" i="1" dirty="0" err="1" smtClean="0">
                <a:solidFill>
                  <a:schemeClr val="tx1"/>
                </a:solidFill>
              </a:rPr>
              <a:t>тис.грн</a:t>
            </a:r>
            <a:r>
              <a:rPr lang="ru-RU" sz="2800" i="1" dirty="0" smtClean="0">
                <a:solidFill>
                  <a:schemeClr val="tx1"/>
                </a:solidFill>
              </a:rPr>
              <a:t>.</a:t>
            </a:r>
            <a:endParaRPr lang="ru-RU" sz="2800" i="1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914401"/>
              </p:ext>
            </p:extLst>
          </p:nvPr>
        </p:nvGraphicFramePr>
        <p:xfrm>
          <a:off x="653197" y="1772816"/>
          <a:ext cx="820891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21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8328"/>
            <a:ext cx="8219256" cy="1252728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err="1" smtClean="0">
                <a:solidFill>
                  <a:schemeClr val="tx1"/>
                </a:solidFill>
              </a:rPr>
              <a:t>Фактичне</a:t>
            </a:r>
            <a:r>
              <a:rPr lang="ru-RU" sz="3200" i="1" dirty="0" smtClean="0">
                <a:solidFill>
                  <a:schemeClr val="tx1"/>
                </a:solidFill>
              </a:rPr>
              <a:t> </a:t>
            </a:r>
            <a:r>
              <a:rPr lang="ru-RU" sz="3200" i="1" dirty="0" err="1" smtClean="0">
                <a:solidFill>
                  <a:schemeClr val="tx1"/>
                </a:solidFill>
              </a:rPr>
              <a:t>виконання</a:t>
            </a:r>
            <a:r>
              <a:rPr lang="ru-RU" sz="3200" i="1" dirty="0" smtClean="0">
                <a:solidFill>
                  <a:schemeClr val="tx1"/>
                </a:solidFill>
              </a:rPr>
              <a:t> </a:t>
            </a:r>
            <a:r>
              <a:rPr lang="ru-RU" sz="3200" i="1" dirty="0" err="1" smtClean="0">
                <a:solidFill>
                  <a:schemeClr val="tx1"/>
                </a:solidFill>
              </a:rPr>
              <a:t>доходів</a:t>
            </a:r>
            <a:r>
              <a:rPr lang="ru-RU" sz="3200" i="1" dirty="0" smtClean="0">
                <a:solidFill>
                  <a:schemeClr val="tx1"/>
                </a:solidFill>
              </a:rPr>
              <a:t> </a:t>
            </a:r>
            <a:r>
              <a:rPr lang="ru-RU" sz="3200" i="1" dirty="0" err="1" smtClean="0">
                <a:solidFill>
                  <a:schemeClr val="tx1"/>
                </a:solidFill>
              </a:rPr>
              <a:t>загального</a:t>
            </a:r>
            <a:r>
              <a:rPr lang="ru-RU" sz="3200" i="1" dirty="0" smtClean="0">
                <a:solidFill>
                  <a:schemeClr val="tx1"/>
                </a:solidFill>
              </a:rPr>
              <a:t> фонду </a:t>
            </a:r>
            <a:r>
              <a:rPr lang="ru-RU" sz="3200" i="1" dirty="0" err="1" smtClean="0">
                <a:solidFill>
                  <a:schemeClr val="tx1"/>
                </a:solidFill>
              </a:rPr>
              <a:t>Олевської</a:t>
            </a:r>
            <a:r>
              <a:rPr lang="ru-RU" sz="3200" i="1" dirty="0" smtClean="0">
                <a:solidFill>
                  <a:schemeClr val="tx1"/>
                </a:solidFill>
              </a:rPr>
              <a:t> МТГ (без </a:t>
            </a:r>
            <a:r>
              <a:rPr lang="ru-RU" sz="3200" i="1" dirty="0" err="1" smtClean="0">
                <a:solidFill>
                  <a:schemeClr val="tx1"/>
                </a:solidFill>
              </a:rPr>
              <a:t>трансфертів</a:t>
            </a:r>
            <a:r>
              <a:rPr lang="ru-RU" sz="3200" i="1" dirty="0" smtClean="0">
                <a:solidFill>
                  <a:schemeClr val="tx1"/>
                </a:solidFill>
              </a:rPr>
              <a:t>)                         за 2023 </a:t>
            </a:r>
            <a:r>
              <a:rPr lang="ru-RU" sz="3200" i="1" dirty="0" err="1" smtClean="0">
                <a:solidFill>
                  <a:schemeClr val="tx1"/>
                </a:solidFill>
              </a:rPr>
              <a:t>рік</a:t>
            </a:r>
            <a:r>
              <a:rPr lang="ru-RU" sz="3200" i="1" dirty="0" smtClean="0">
                <a:solidFill>
                  <a:schemeClr val="tx1"/>
                </a:solidFill>
              </a:rPr>
              <a:t>    (167352,0 </a:t>
            </a:r>
            <a:r>
              <a:rPr lang="ru-RU" sz="3200" i="1" dirty="0" err="1" smtClean="0">
                <a:solidFill>
                  <a:schemeClr val="tx1"/>
                </a:solidFill>
              </a:rPr>
              <a:t>тис.грн</a:t>
            </a:r>
            <a:r>
              <a:rPr lang="ru-RU" sz="3200" i="1" dirty="0" smtClean="0">
                <a:solidFill>
                  <a:schemeClr val="tx1"/>
                </a:solidFill>
              </a:rPr>
              <a:t>.)</a:t>
            </a:r>
            <a:endParaRPr lang="ru-RU" sz="3200" i="1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686493"/>
              </p:ext>
            </p:extLst>
          </p:nvPr>
        </p:nvGraphicFramePr>
        <p:xfrm>
          <a:off x="395536" y="1844824"/>
          <a:ext cx="806489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868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338328"/>
            <a:ext cx="7139136" cy="1252728"/>
          </a:xfrm>
        </p:spPr>
        <p:txBody>
          <a:bodyPr>
            <a:normAutofit/>
          </a:bodyPr>
          <a:lstStyle/>
          <a:p>
            <a:r>
              <a:rPr lang="ru-RU" sz="2800" i="1" dirty="0" err="1" smtClean="0">
                <a:solidFill>
                  <a:schemeClr val="tx1"/>
                </a:solidFill>
              </a:rPr>
              <a:t>Динаміка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надходжень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загального</a:t>
            </a:r>
            <a:r>
              <a:rPr lang="ru-RU" sz="2800" i="1" dirty="0" smtClean="0">
                <a:solidFill>
                  <a:schemeClr val="tx1"/>
                </a:solidFill>
              </a:rPr>
              <a:t> фонду бюджету </a:t>
            </a:r>
            <a:r>
              <a:rPr lang="ru-RU" sz="2800" i="1" dirty="0" err="1" smtClean="0">
                <a:solidFill>
                  <a:schemeClr val="tx1"/>
                </a:solidFill>
              </a:rPr>
              <a:t>Олевської</a:t>
            </a:r>
            <a:r>
              <a:rPr lang="ru-RU" sz="2800" i="1" dirty="0" smtClean="0">
                <a:solidFill>
                  <a:schemeClr val="tx1"/>
                </a:solidFill>
              </a:rPr>
              <a:t> МТГ    (</a:t>
            </a:r>
            <a:r>
              <a:rPr lang="ru-RU" sz="2800" i="1" dirty="0" err="1" smtClean="0">
                <a:solidFill>
                  <a:schemeClr val="tx1"/>
                </a:solidFill>
              </a:rPr>
              <a:t>тис.грн</a:t>
            </a:r>
            <a:r>
              <a:rPr lang="ru-RU" sz="2800" i="1" dirty="0" smtClean="0">
                <a:solidFill>
                  <a:schemeClr val="tx1"/>
                </a:solidFill>
              </a:rPr>
              <a:t>.)</a:t>
            </a:r>
            <a:endParaRPr lang="ru-RU" sz="2800" i="1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844211"/>
              </p:ext>
            </p:extLst>
          </p:nvPr>
        </p:nvGraphicFramePr>
        <p:xfrm>
          <a:off x="682625" y="1773238"/>
          <a:ext cx="7993063" cy="4535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769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338328"/>
            <a:ext cx="7139136" cy="1252728"/>
          </a:xfrm>
        </p:spPr>
        <p:txBody>
          <a:bodyPr>
            <a:normAutofit/>
          </a:bodyPr>
          <a:lstStyle/>
          <a:p>
            <a:r>
              <a:rPr lang="ru-RU" sz="2800" i="1" dirty="0" err="1" smtClean="0">
                <a:solidFill>
                  <a:schemeClr val="tx1"/>
                </a:solidFill>
              </a:rPr>
              <a:t>Надходження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міжбюджетних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трансфертів</a:t>
            </a:r>
            <a:r>
              <a:rPr lang="ru-RU" sz="2800" i="1" dirty="0" smtClean="0">
                <a:solidFill>
                  <a:schemeClr val="tx1"/>
                </a:solidFill>
              </a:rPr>
              <a:t> за 2023 </a:t>
            </a:r>
            <a:r>
              <a:rPr lang="ru-RU" sz="2800" i="1" dirty="0" err="1" smtClean="0">
                <a:solidFill>
                  <a:schemeClr val="tx1"/>
                </a:solidFill>
              </a:rPr>
              <a:t>рік</a:t>
            </a:r>
            <a:r>
              <a:rPr lang="ru-RU" sz="2800" i="1" dirty="0" smtClean="0">
                <a:solidFill>
                  <a:schemeClr val="tx1"/>
                </a:solidFill>
              </a:rPr>
              <a:t>  </a:t>
            </a:r>
            <a:r>
              <a:rPr lang="ru-RU" sz="2000" i="1" dirty="0" smtClean="0">
                <a:solidFill>
                  <a:schemeClr val="tx1"/>
                </a:solidFill>
              </a:rPr>
              <a:t>(199302,6 </a:t>
            </a:r>
            <a:r>
              <a:rPr lang="ru-RU" sz="2000" i="1" dirty="0" err="1" smtClean="0">
                <a:solidFill>
                  <a:schemeClr val="tx1"/>
                </a:solidFill>
              </a:rPr>
              <a:t>тис.грн</a:t>
            </a:r>
            <a:r>
              <a:rPr lang="ru-RU" sz="2000" i="1" dirty="0" smtClean="0">
                <a:solidFill>
                  <a:schemeClr val="tx1"/>
                </a:solidFill>
              </a:rPr>
              <a:t>.)</a:t>
            </a:r>
            <a:endParaRPr lang="ru-RU" sz="2000" i="1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846027"/>
              </p:ext>
            </p:extLst>
          </p:nvPr>
        </p:nvGraphicFramePr>
        <p:xfrm>
          <a:off x="871538" y="1773238"/>
          <a:ext cx="7408862" cy="43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8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338328"/>
            <a:ext cx="6779096" cy="1252728"/>
          </a:xfrm>
        </p:spPr>
        <p:txBody>
          <a:bodyPr>
            <a:normAutofit/>
          </a:bodyPr>
          <a:lstStyle/>
          <a:p>
            <a:r>
              <a:rPr lang="ru-RU" sz="2800" i="1" dirty="0" err="1" smtClean="0">
                <a:solidFill>
                  <a:schemeClr val="tx1"/>
                </a:solidFill>
              </a:rPr>
              <a:t>Динаміка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надходжень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міжбюджетних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трансфертів</a:t>
            </a:r>
            <a:r>
              <a:rPr lang="ru-RU" sz="2800" i="1" dirty="0" smtClean="0">
                <a:solidFill>
                  <a:schemeClr val="tx1"/>
                </a:solidFill>
              </a:rPr>
              <a:t>  </a:t>
            </a:r>
            <a:r>
              <a:rPr lang="ru-RU" sz="2000" i="1" dirty="0" smtClean="0">
                <a:solidFill>
                  <a:schemeClr val="tx1"/>
                </a:solidFill>
              </a:rPr>
              <a:t>(</a:t>
            </a:r>
            <a:r>
              <a:rPr lang="ru-RU" sz="2000" i="1" dirty="0" err="1" smtClean="0">
                <a:solidFill>
                  <a:schemeClr val="tx1"/>
                </a:solidFill>
              </a:rPr>
              <a:t>тис.грн</a:t>
            </a:r>
            <a:r>
              <a:rPr lang="ru-RU" sz="2000" i="1" dirty="0" smtClean="0">
                <a:solidFill>
                  <a:schemeClr val="tx1"/>
                </a:solidFill>
              </a:rPr>
              <a:t>.)</a:t>
            </a:r>
            <a:endParaRPr lang="ru-RU" sz="2000" i="1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158428"/>
              </p:ext>
            </p:extLst>
          </p:nvPr>
        </p:nvGraphicFramePr>
        <p:xfrm>
          <a:off x="395536" y="1700808"/>
          <a:ext cx="7884864" cy="4425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461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085184"/>
            <a:ext cx="2997874" cy="158417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338328"/>
            <a:ext cx="6995120" cy="1252728"/>
          </a:xfrm>
        </p:spPr>
        <p:txBody>
          <a:bodyPr>
            <a:noAutofit/>
          </a:bodyPr>
          <a:lstStyle/>
          <a:p>
            <a:r>
              <a:rPr lang="ru-RU" sz="2800" i="1" dirty="0" err="1" smtClean="0">
                <a:solidFill>
                  <a:schemeClr val="tx1"/>
                </a:solidFill>
              </a:rPr>
              <a:t>Кількість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плаників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податків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зареєстрованих</a:t>
            </a:r>
            <a:r>
              <a:rPr lang="ru-RU" sz="2800" i="1" dirty="0" smtClean="0">
                <a:solidFill>
                  <a:schemeClr val="tx1"/>
                </a:solidFill>
              </a:rPr>
              <a:t> на </a:t>
            </a:r>
            <a:r>
              <a:rPr lang="ru-RU" sz="2800" i="1" dirty="0" err="1" smtClean="0">
                <a:solidFill>
                  <a:schemeClr val="tx1"/>
                </a:solidFill>
              </a:rPr>
              <a:t>території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Олевської</a:t>
            </a:r>
            <a:r>
              <a:rPr lang="ru-RU" sz="2800" i="1" dirty="0" smtClean="0">
                <a:solidFill>
                  <a:schemeClr val="tx1"/>
                </a:solidFill>
              </a:rPr>
              <a:t> МТГ</a:t>
            </a:r>
            <a:endParaRPr lang="ru-RU" sz="2800" i="1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149685"/>
              </p:ext>
            </p:extLst>
          </p:nvPr>
        </p:nvGraphicFramePr>
        <p:xfrm>
          <a:off x="611560" y="1703387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трелка вправо 5"/>
          <p:cNvSpPr/>
          <p:nvPr/>
        </p:nvSpPr>
        <p:spPr>
          <a:xfrm>
            <a:off x="3275856" y="3645024"/>
            <a:ext cx="792082" cy="648071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+9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64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659</TotalTime>
  <Words>583</Words>
  <Application>Microsoft Office PowerPoint</Application>
  <PresentationFormat>Экран (4:3)</PresentationFormat>
  <Paragraphs>115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Звіт  про виконання бюджету Олевської міської територіальної громади  за 2023 рік</vt:lpstr>
      <vt:lpstr>Досягнуто пріоритетні цілі бюджету у 2023 році</vt:lpstr>
      <vt:lpstr>Структура доходів бюджету Олевської міської територіальної громади за 2023 рік</vt:lpstr>
      <vt:lpstr>Динаміка доходної частини загального фонду бюджету Олевської МТГ (з трансфертами) тис.грн.</vt:lpstr>
      <vt:lpstr>Фактичне виконання доходів загального фонду Олевської МТГ (без трансфертів)                         за 2023 рік    (167352,0 тис.грн.)</vt:lpstr>
      <vt:lpstr>Динаміка надходжень загального фонду бюджету Олевської МТГ    (тис.грн.)</vt:lpstr>
      <vt:lpstr>Надходження міжбюджетних трансфертів за 2023 рік  (199302,6 тис.грн.)</vt:lpstr>
      <vt:lpstr>Динаміка надходжень міжбюджетних трансфертів  (тис.грн.)</vt:lpstr>
      <vt:lpstr>Кількість плаників податків зареєстрованих на території Олевської МТГ</vt:lpstr>
      <vt:lpstr>Доходи загального фонду бюджету Олевської МТГ на одного жителя (тис.грн.)</vt:lpstr>
      <vt:lpstr>Фінансування заходів, пов”язаних із протидією збройній агресії росії та ліквідацією наслідків війни</vt:lpstr>
      <vt:lpstr>Презентация PowerPoint</vt:lpstr>
      <vt:lpstr>Структура видатків бюджету (загальний+спеціальний) Олевської МТГ у 2023 році (тис.грн.)</vt:lpstr>
      <vt:lpstr>Динаміка галузевих видатків загального фонду бюджету Олевської МТГ  (тис.грн.)</vt:lpstr>
      <vt:lpstr>Динаміка видатків бюджету Олевської міської територіальної громади  (тис.грн.)</vt:lpstr>
      <vt:lpstr>     НЕФКО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про виконання бюджету Олевської міської територіальної громади за 2022 рік</dc:title>
  <dc:creator>Фін. Відділ</dc:creator>
  <cp:lastModifiedBy>PC1</cp:lastModifiedBy>
  <cp:revision>140</cp:revision>
  <cp:lastPrinted>2023-03-07T12:42:53Z</cp:lastPrinted>
  <dcterms:created xsi:type="dcterms:W3CDTF">2023-02-07T13:58:47Z</dcterms:created>
  <dcterms:modified xsi:type="dcterms:W3CDTF">2024-02-19T15:07:16Z</dcterms:modified>
</cp:coreProperties>
</file>